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27" r:id="rId7"/>
    <p:sldId id="261" r:id="rId8"/>
    <p:sldId id="262" r:id="rId9"/>
    <p:sldId id="332" r:id="rId10"/>
    <p:sldId id="265" r:id="rId11"/>
    <p:sldId id="264" r:id="rId12"/>
    <p:sldId id="266" r:id="rId13"/>
    <p:sldId id="267" r:id="rId14"/>
    <p:sldId id="268" r:id="rId15"/>
    <p:sldId id="328" r:id="rId16"/>
    <p:sldId id="269" r:id="rId17"/>
    <p:sldId id="329" r:id="rId18"/>
    <p:sldId id="291" r:id="rId19"/>
    <p:sldId id="292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93" r:id="rId28"/>
    <p:sldId id="294" r:id="rId29"/>
    <p:sldId id="295" r:id="rId30"/>
    <p:sldId id="296" r:id="rId31"/>
    <p:sldId id="298" r:id="rId32"/>
    <p:sldId id="297" r:id="rId33"/>
    <p:sldId id="299" r:id="rId34"/>
    <p:sldId id="300" r:id="rId35"/>
    <p:sldId id="277" r:id="rId36"/>
    <p:sldId id="278" r:id="rId37"/>
    <p:sldId id="322" r:id="rId38"/>
    <p:sldId id="279" r:id="rId39"/>
    <p:sldId id="280" r:id="rId40"/>
    <p:sldId id="281" r:id="rId41"/>
    <p:sldId id="301" r:id="rId42"/>
    <p:sldId id="282" r:id="rId43"/>
    <p:sldId id="283" r:id="rId44"/>
    <p:sldId id="284" r:id="rId45"/>
    <p:sldId id="285" r:id="rId46"/>
    <p:sldId id="326" r:id="rId47"/>
    <p:sldId id="286" r:id="rId48"/>
    <p:sldId id="289" r:id="rId49"/>
    <p:sldId id="290" r:id="rId50"/>
    <p:sldId id="330" r:id="rId51"/>
    <p:sldId id="331" r:id="rId52"/>
    <p:sldId id="302" r:id="rId53"/>
    <p:sldId id="333" r:id="rId54"/>
    <p:sldId id="323" r:id="rId5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833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5734" y="-204607"/>
            <a:ext cx="17596531" cy="27205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80664" y="1932813"/>
            <a:ext cx="9921875" cy="2199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on5Z2V-JeRJUaWU8Zq7rvgk_qa5gmNor/edit?usp=drive_link&amp;ouid=117173157340936839804&amp;rtpof=true&amp;sd=true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docs.google.com/document/d/1zK23AFDBJK6Qm-Ke8EBMY3IJW6Hos0HI/edit?usp=drive_link&amp;ouid=117173157340936839804&amp;rtpof=true&amp;sd=true" TargetMode="External"/><Relationship Id="rId4" Type="http://schemas.openxmlformats.org/officeDocument/2006/relationships/hyperlink" Target="https://docs.google.com/document/d/1Exo_7A_tex_MDlSKfExVIB_H2X3laS_y/edit?usp=drive_link&amp;ouid=117173157340936839804&amp;rtpof=true&amp;sd=tru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t.me/+KhMKjI8oiV0wOWQ6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tJCpgTdQ2PEdiRg1A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hchodennyk-nastavnyka.com.ua/" TargetMode="Externa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shchodennyk-nastavnyka.com.ua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hchodennyk-nastavnyka.com.ua/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tJCpgTdQ2PEdiRg1A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5" Type="http://schemas.openxmlformats.org/officeDocument/2006/relationships/image" Target="../media/image48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01412" y="12699"/>
            <a:ext cx="6586855" cy="10261600"/>
            <a:chOff x="11701412" y="12699"/>
            <a:chExt cx="6586855" cy="10261600"/>
          </a:xfrm>
        </p:grpSpPr>
        <p:sp>
          <p:nvSpPr>
            <p:cNvPr id="3" name="object 3"/>
            <p:cNvSpPr/>
            <p:nvPr/>
          </p:nvSpPr>
          <p:spPr>
            <a:xfrm>
              <a:off x="12768405" y="12699"/>
              <a:ext cx="5520055" cy="10261600"/>
            </a:xfrm>
            <a:custGeom>
              <a:avLst/>
              <a:gdLst/>
              <a:ahLst/>
              <a:cxnLst/>
              <a:rect l="l" t="t" r="r" b="b"/>
              <a:pathLst>
                <a:path w="5520055" h="10261600">
                  <a:moveTo>
                    <a:pt x="5519593" y="10261600"/>
                  </a:moveTo>
                  <a:lnTo>
                    <a:pt x="4807218" y="10261600"/>
                  </a:lnTo>
                  <a:lnTo>
                    <a:pt x="4759634" y="10248900"/>
                  </a:lnTo>
                  <a:lnTo>
                    <a:pt x="4664826" y="10248900"/>
                  </a:lnTo>
                  <a:lnTo>
                    <a:pt x="4617606" y="10236200"/>
                  </a:lnTo>
                  <a:lnTo>
                    <a:pt x="4523546" y="10236200"/>
                  </a:lnTo>
                  <a:lnTo>
                    <a:pt x="4476709" y="10223500"/>
                  </a:lnTo>
                  <a:lnTo>
                    <a:pt x="4430003" y="10223500"/>
                  </a:lnTo>
                  <a:lnTo>
                    <a:pt x="4383431" y="10210800"/>
                  </a:lnTo>
                  <a:lnTo>
                    <a:pt x="4336994" y="10210800"/>
                  </a:lnTo>
                  <a:lnTo>
                    <a:pt x="4244533" y="10185400"/>
                  </a:lnTo>
                  <a:lnTo>
                    <a:pt x="4198513" y="10185400"/>
                  </a:lnTo>
                  <a:lnTo>
                    <a:pt x="4106905" y="10160000"/>
                  </a:lnTo>
                  <a:lnTo>
                    <a:pt x="4061320" y="10160000"/>
                  </a:lnTo>
                  <a:lnTo>
                    <a:pt x="3396499" y="9969500"/>
                  </a:lnTo>
                  <a:lnTo>
                    <a:pt x="3353529" y="9944100"/>
                  </a:lnTo>
                  <a:lnTo>
                    <a:pt x="3268131" y="9918700"/>
                  </a:lnTo>
                  <a:lnTo>
                    <a:pt x="3225707" y="9893300"/>
                  </a:lnTo>
                  <a:lnTo>
                    <a:pt x="3141417" y="9867900"/>
                  </a:lnTo>
                  <a:lnTo>
                    <a:pt x="3099556" y="9842500"/>
                  </a:lnTo>
                  <a:lnTo>
                    <a:pt x="3057886" y="9829800"/>
                  </a:lnTo>
                  <a:lnTo>
                    <a:pt x="3016410" y="9804400"/>
                  </a:lnTo>
                  <a:lnTo>
                    <a:pt x="2975130" y="9791700"/>
                  </a:lnTo>
                  <a:lnTo>
                    <a:pt x="2934046" y="9766300"/>
                  </a:lnTo>
                  <a:lnTo>
                    <a:pt x="2893163" y="9753600"/>
                  </a:lnTo>
                  <a:lnTo>
                    <a:pt x="2852480" y="9728200"/>
                  </a:lnTo>
                  <a:lnTo>
                    <a:pt x="2812001" y="9715500"/>
                  </a:lnTo>
                  <a:lnTo>
                    <a:pt x="2731660" y="9664700"/>
                  </a:lnTo>
                  <a:lnTo>
                    <a:pt x="2691802" y="9652000"/>
                  </a:lnTo>
                  <a:lnTo>
                    <a:pt x="2573502" y="9575800"/>
                  </a:lnTo>
                  <a:lnTo>
                    <a:pt x="2534500" y="9563100"/>
                  </a:lnTo>
                  <a:lnTo>
                    <a:pt x="2342810" y="9436100"/>
                  </a:lnTo>
                  <a:lnTo>
                    <a:pt x="2193559" y="9334500"/>
                  </a:lnTo>
                  <a:lnTo>
                    <a:pt x="2048089" y="9232900"/>
                  </a:lnTo>
                  <a:lnTo>
                    <a:pt x="1976810" y="9182100"/>
                  </a:lnTo>
                  <a:lnTo>
                    <a:pt x="1941541" y="9144000"/>
                  </a:lnTo>
                  <a:lnTo>
                    <a:pt x="1837243" y="9067800"/>
                  </a:lnTo>
                  <a:lnTo>
                    <a:pt x="1802985" y="9029700"/>
                  </a:lnTo>
                  <a:lnTo>
                    <a:pt x="1735246" y="8978900"/>
                  </a:lnTo>
                  <a:lnTo>
                    <a:pt x="1701767" y="8940800"/>
                  </a:lnTo>
                  <a:lnTo>
                    <a:pt x="1635602" y="8890000"/>
                  </a:lnTo>
                  <a:lnTo>
                    <a:pt x="1602919" y="8851900"/>
                  </a:lnTo>
                  <a:lnTo>
                    <a:pt x="1570506" y="8826500"/>
                  </a:lnTo>
                  <a:lnTo>
                    <a:pt x="1538364" y="8788400"/>
                  </a:lnTo>
                  <a:lnTo>
                    <a:pt x="1506496" y="8763000"/>
                  </a:lnTo>
                  <a:lnTo>
                    <a:pt x="1474902" y="8724900"/>
                  </a:lnTo>
                  <a:lnTo>
                    <a:pt x="1443586" y="8699500"/>
                  </a:lnTo>
                  <a:lnTo>
                    <a:pt x="1412548" y="8661400"/>
                  </a:lnTo>
                  <a:lnTo>
                    <a:pt x="1381791" y="8636000"/>
                  </a:lnTo>
                  <a:lnTo>
                    <a:pt x="1351318" y="8597900"/>
                  </a:lnTo>
                  <a:lnTo>
                    <a:pt x="1321129" y="8572500"/>
                  </a:lnTo>
                  <a:lnTo>
                    <a:pt x="1291227" y="8534400"/>
                  </a:lnTo>
                  <a:lnTo>
                    <a:pt x="1261613" y="8496300"/>
                  </a:lnTo>
                  <a:lnTo>
                    <a:pt x="1232291" y="8470900"/>
                  </a:lnTo>
                  <a:lnTo>
                    <a:pt x="1203260" y="8432800"/>
                  </a:lnTo>
                  <a:lnTo>
                    <a:pt x="1174525" y="8394700"/>
                  </a:lnTo>
                  <a:lnTo>
                    <a:pt x="1146086" y="8356600"/>
                  </a:lnTo>
                  <a:lnTo>
                    <a:pt x="1117945" y="8331200"/>
                  </a:lnTo>
                  <a:lnTo>
                    <a:pt x="1090105" y="8293100"/>
                  </a:lnTo>
                  <a:lnTo>
                    <a:pt x="1062567" y="8255000"/>
                  </a:lnTo>
                  <a:lnTo>
                    <a:pt x="1035333" y="8216900"/>
                  </a:lnTo>
                  <a:lnTo>
                    <a:pt x="1008405" y="8178800"/>
                  </a:lnTo>
                  <a:lnTo>
                    <a:pt x="981786" y="8153400"/>
                  </a:lnTo>
                  <a:lnTo>
                    <a:pt x="955477" y="8115300"/>
                  </a:lnTo>
                  <a:lnTo>
                    <a:pt x="929479" y="8077200"/>
                  </a:lnTo>
                  <a:lnTo>
                    <a:pt x="903796" y="8039100"/>
                  </a:lnTo>
                  <a:lnTo>
                    <a:pt x="878429" y="8001000"/>
                  </a:lnTo>
                  <a:lnTo>
                    <a:pt x="853379" y="7962900"/>
                  </a:lnTo>
                  <a:lnTo>
                    <a:pt x="828649" y="7924800"/>
                  </a:lnTo>
                  <a:lnTo>
                    <a:pt x="804241" y="7886700"/>
                  </a:lnTo>
                  <a:lnTo>
                    <a:pt x="780157" y="7848600"/>
                  </a:lnTo>
                  <a:lnTo>
                    <a:pt x="756398" y="7810500"/>
                  </a:lnTo>
                  <a:lnTo>
                    <a:pt x="732967" y="7772400"/>
                  </a:lnTo>
                  <a:lnTo>
                    <a:pt x="709865" y="7734300"/>
                  </a:lnTo>
                  <a:lnTo>
                    <a:pt x="687095" y="7696200"/>
                  </a:lnTo>
                  <a:lnTo>
                    <a:pt x="664658" y="7658100"/>
                  </a:lnTo>
                  <a:lnTo>
                    <a:pt x="642556" y="7620000"/>
                  </a:lnTo>
                  <a:lnTo>
                    <a:pt x="620792" y="7581900"/>
                  </a:lnTo>
                  <a:lnTo>
                    <a:pt x="599367" y="7531100"/>
                  </a:lnTo>
                  <a:lnTo>
                    <a:pt x="578283" y="7493000"/>
                  </a:lnTo>
                  <a:lnTo>
                    <a:pt x="557543" y="7454900"/>
                  </a:lnTo>
                  <a:lnTo>
                    <a:pt x="537147" y="7416800"/>
                  </a:lnTo>
                  <a:lnTo>
                    <a:pt x="517098" y="7378700"/>
                  </a:lnTo>
                  <a:lnTo>
                    <a:pt x="497398" y="7327900"/>
                  </a:lnTo>
                  <a:lnTo>
                    <a:pt x="478049" y="7289800"/>
                  </a:lnTo>
                  <a:lnTo>
                    <a:pt x="459053" y="7251700"/>
                  </a:lnTo>
                  <a:lnTo>
                    <a:pt x="440412" y="7213600"/>
                  </a:lnTo>
                  <a:lnTo>
                    <a:pt x="422127" y="7162800"/>
                  </a:lnTo>
                  <a:lnTo>
                    <a:pt x="404201" y="7124700"/>
                  </a:lnTo>
                  <a:lnTo>
                    <a:pt x="386636" y="7086600"/>
                  </a:lnTo>
                  <a:lnTo>
                    <a:pt x="369433" y="7048500"/>
                  </a:lnTo>
                  <a:lnTo>
                    <a:pt x="352594" y="6997700"/>
                  </a:lnTo>
                  <a:lnTo>
                    <a:pt x="336122" y="6959600"/>
                  </a:lnTo>
                  <a:lnTo>
                    <a:pt x="320019" y="6908800"/>
                  </a:lnTo>
                  <a:lnTo>
                    <a:pt x="304285" y="6870700"/>
                  </a:lnTo>
                  <a:lnTo>
                    <a:pt x="288924" y="6832600"/>
                  </a:lnTo>
                  <a:lnTo>
                    <a:pt x="273937" y="6781800"/>
                  </a:lnTo>
                  <a:lnTo>
                    <a:pt x="259327" y="6743700"/>
                  </a:lnTo>
                  <a:lnTo>
                    <a:pt x="245094" y="6692900"/>
                  </a:lnTo>
                  <a:lnTo>
                    <a:pt x="231241" y="6654800"/>
                  </a:lnTo>
                  <a:lnTo>
                    <a:pt x="217770" y="6604000"/>
                  </a:lnTo>
                  <a:lnTo>
                    <a:pt x="204683" y="6565900"/>
                  </a:lnTo>
                  <a:lnTo>
                    <a:pt x="191982" y="6515100"/>
                  </a:lnTo>
                  <a:lnTo>
                    <a:pt x="179669" y="6477000"/>
                  </a:lnTo>
                  <a:lnTo>
                    <a:pt x="167746" y="6426200"/>
                  </a:lnTo>
                  <a:lnTo>
                    <a:pt x="156214" y="6388100"/>
                  </a:lnTo>
                  <a:lnTo>
                    <a:pt x="145075" y="6337300"/>
                  </a:lnTo>
                  <a:lnTo>
                    <a:pt x="134333" y="6299200"/>
                  </a:lnTo>
                  <a:lnTo>
                    <a:pt x="123987" y="6248400"/>
                  </a:lnTo>
                  <a:lnTo>
                    <a:pt x="114042" y="6210300"/>
                  </a:lnTo>
                  <a:lnTo>
                    <a:pt x="104497" y="6159500"/>
                  </a:lnTo>
                  <a:lnTo>
                    <a:pt x="95356" y="6121400"/>
                  </a:lnTo>
                  <a:lnTo>
                    <a:pt x="86620" y="6070600"/>
                  </a:lnTo>
                  <a:lnTo>
                    <a:pt x="78292" y="6019800"/>
                  </a:lnTo>
                  <a:lnTo>
                    <a:pt x="70372" y="5981700"/>
                  </a:lnTo>
                  <a:lnTo>
                    <a:pt x="62864" y="5930900"/>
                  </a:lnTo>
                  <a:lnTo>
                    <a:pt x="55768" y="5880100"/>
                  </a:lnTo>
                  <a:lnTo>
                    <a:pt x="49088" y="5842000"/>
                  </a:lnTo>
                  <a:lnTo>
                    <a:pt x="42824" y="5791200"/>
                  </a:lnTo>
                  <a:lnTo>
                    <a:pt x="36980" y="5740400"/>
                  </a:lnTo>
                  <a:lnTo>
                    <a:pt x="31556" y="5702300"/>
                  </a:lnTo>
                  <a:lnTo>
                    <a:pt x="26555" y="5651500"/>
                  </a:lnTo>
                  <a:lnTo>
                    <a:pt x="21978" y="5600700"/>
                  </a:lnTo>
                  <a:lnTo>
                    <a:pt x="17829" y="5549900"/>
                  </a:lnTo>
                  <a:lnTo>
                    <a:pt x="14107" y="5511800"/>
                  </a:lnTo>
                  <a:lnTo>
                    <a:pt x="10817" y="5461000"/>
                  </a:lnTo>
                  <a:lnTo>
                    <a:pt x="7959" y="5410200"/>
                  </a:lnTo>
                  <a:lnTo>
                    <a:pt x="5535" y="5359400"/>
                  </a:lnTo>
                  <a:lnTo>
                    <a:pt x="3547" y="5321300"/>
                  </a:lnTo>
                  <a:lnTo>
                    <a:pt x="1998" y="5270500"/>
                  </a:lnTo>
                  <a:lnTo>
                    <a:pt x="889" y="5219700"/>
                  </a:lnTo>
                  <a:lnTo>
                    <a:pt x="222" y="5168900"/>
                  </a:lnTo>
                  <a:lnTo>
                    <a:pt x="0" y="5130800"/>
                  </a:lnTo>
                  <a:lnTo>
                    <a:pt x="222" y="5080000"/>
                  </a:lnTo>
                  <a:lnTo>
                    <a:pt x="889" y="5029200"/>
                  </a:lnTo>
                  <a:lnTo>
                    <a:pt x="1998" y="4978400"/>
                  </a:lnTo>
                  <a:lnTo>
                    <a:pt x="3547" y="4927600"/>
                  </a:lnTo>
                  <a:lnTo>
                    <a:pt x="5535" y="4889500"/>
                  </a:lnTo>
                  <a:lnTo>
                    <a:pt x="7959" y="4838700"/>
                  </a:lnTo>
                  <a:lnTo>
                    <a:pt x="10817" y="4787900"/>
                  </a:lnTo>
                  <a:lnTo>
                    <a:pt x="14107" y="4737100"/>
                  </a:lnTo>
                  <a:lnTo>
                    <a:pt x="17829" y="4699000"/>
                  </a:lnTo>
                  <a:lnTo>
                    <a:pt x="21978" y="4648200"/>
                  </a:lnTo>
                  <a:lnTo>
                    <a:pt x="26555" y="4597400"/>
                  </a:lnTo>
                  <a:lnTo>
                    <a:pt x="31556" y="4546600"/>
                  </a:lnTo>
                  <a:lnTo>
                    <a:pt x="36980" y="4508500"/>
                  </a:lnTo>
                  <a:lnTo>
                    <a:pt x="42824" y="4457700"/>
                  </a:lnTo>
                  <a:lnTo>
                    <a:pt x="49088" y="4406900"/>
                  </a:lnTo>
                  <a:lnTo>
                    <a:pt x="55768" y="4368800"/>
                  </a:lnTo>
                  <a:lnTo>
                    <a:pt x="62864" y="4318000"/>
                  </a:lnTo>
                  <a:lnTo>
                    <a:pt x="70372" y="4267200"/>
                  </a:lnTo>
                  <a:lnTo>
                    <a:pt x="78292" y="4229100"/>
                  </a:lnTo>
                  <a:lnTo>
                    <a:pt x="86620" y="4178300"/>
                  </a:lnTo>
                  <a:lnTo>
                    <a:pt x="95356" y="4127500"/>
                  </a:lnTo>
                  <a:lnTo>
                    <a:pt x="104497" y="4089400"/>
                  </a:lnTo>
                  <a:lnTo>
                    <a:pt x="114042" y="4038600"/>
                  </a:lnTo>
                  <a:lnTo>
                    <a:pt x="123987" y="4000500"/>
                  </a:lnTo>
                  <a:lnTo>
                    <a:pt x="134333" y="3949700"/>
                  </a:lnTo>
                  <a:lnTo>
                    <a:pt x="145075" y="3911600"/>
                  </a:lnTo>
                  <a:lnTo>
                    <a:pt x="156214" y="3860800"/>
                  </a:lnTo>
                  <a:lnTo>
                    <a:pt x="167746" y="3822700"/>
                  </a:lnTo>
                  <a:lnTo>
                    <a:pt x="179669" y="3771900"/>
                  </a:lnTo>
                  <a:lnTo>
                    <a:pt x="191982" y="3733800"/>
                  </a:lnTo>
                  <a:lnTo>
                    <a:pt x="204683" y="3683000"/>
                  </a:lnTo>
                  <a:lnTo>
                    <a:pt x="217770" y="3644900"/>
                  </a:lnTo>
                  <a:lnTo>
                    <a:pt x="231241" y="3594100"/>
                  </a:lnTo>
                  <a:lnTo>
                    <a:pt x="245094" y="3556000"/>
                  </a:lnTo>
                  <a:lnTo>
                    <a:pt x="259327" y="3505200"/>
                  </a:lnTo>
                  <a:lnTo>
                    <a:pt x="273937" y="3467100"/>
                  </a:lnTo>
                  <a:lnTo>
                    <a:pt x="288924" y="3416300"/>
                  </a:lnTo>
                  <a:lnTo>
                    <a:pt x="304285" y="3378200"/>
                  </a:lnTo>
                  <a:lnTo>
                    <a:pt x="320019" y="3340100"/>
                  </a:lnTo>
                  <a:lnTo>
                    <a:pt x="336122" y="3289300"/>
                  </a:lnTo>
                  <a:lnTo>
                    <a:pt x="352594" y="3251200"/>
                  </a:lnTo>
                  <a:lnTo>
                    <a:pt x="369433" y="3200400"/>
                  </a:lnTo>
                  <a:lnTo>
                    <a:pt x="386636" y="3162300"/>
                  </a:lnTo>
                  <a:lnTo>
                    <a:pt x="404201" y="3124200"/>
                  </a:lnTo>
                  <a:lnTo>
                    <a:pt x="422127" y="3086100"/>
                  </a:lnTo>
                  <a:lnTo>
                    <a:pt x="440412" y="3035300"/>
                  </a:lnTo>
                  <a:lnTo>
                    <a:pt x="459053" y="2997200"/>
                  </a:lnTo>
                  <a:lnTo>
                    <a:pt x="478049" y="2959100"/>
                  </a:lnTo>
                  <a:lnTo>
                    <a:pt x="497398" y="2921000"/>
                  </a:lnTo>
                  <a:lnTo>
                    <a:pt x="517098" y="2870200"/>
                  </a:lnTo>
                  <a:lnTo>
                    <a:pt x="537147" y="2832100"/>
                  </a:lnTo>
                  <a:lnTo>
                    <a:pt x="557543" y="2794000"/>
                  </a:lnTo>
                  <a:lnTo>
                    <a:pt x="578283" y="2755900"/>
                  </a:lnTo>
                  <a:lnTo>
                    <a:pt x="599367" y="2717800"/>
                  </a:lnTo>
                  <a:lnTo>
                    <a:pt x="620792" y="2667000"/>
                  </a:lnTo>
                  <a:lnTo>
                    <a:pt x="642556" y="2628900"/>
                  </a:lnTo>
                  <a:lnTo>
                    <a:pt x="664658" y="2590800"/>
                  </a:lnTo>
                  <a:lnTo>
                    <a:pt x="687095" y="2552700"/>
                  </a:lnTo>
                  <a:lnTo>
                    <a:pt x="709865" y="2514600"/>
                  </a:lnTo>
                  <a:lnTo>
                    <a:pt x="732967" y="2476500"/>
                  </a:lnTo>
                  <a:lnTo>
                    <a:pt x="756398" y="2438400"/>
                  </a:lnTo>
                  <a:lnTo>
                    <a:pt x="780157" y="2400300"/>
                  </a:lnTo>
                  <a:lnTo>
                    <a:pt x="804241" y="2362200"/>
                  </a:lnTo>
                  <a:lnTo>
                    <a:pt x="828649" y="2324100"/>
                  </a:lnTo>
                  <a:lnTo>
                    <a:pt x="853379" y="2286000"/>
                  </a:lnTo>
                  <a:lnTo>
                    <a:pt x="878429" y="2247900"/>
                  </a:lnTo>
                  <a:lnTo>
                    <a:pt x="903796" y="2209800"/>
                  </a:lnTo>
                  <a:lnTo>
                    <a:pt x="929479" y="2171700"/>
                  </a:lnTo>
                  <a:lnTo>
                    <a:pt x="955477" y="2133600"/>
                  </a:lnTo>
                  <a:lnTo>
                    <a:pt x="981786" y="2095500"/>
                  </a:lnTo>
                  <a:lnTo>
                    <a:pt x="1008405" y="2070100"/>
                  </a:lnTo>
                  <a:lnTo>
                    <a:pt x="1035333" y="2032000"/>
                  </a:lnTo>
                  <a:lnTo>
                    <a:pt x="1062567" y="1993900"/>
                  </a:lnTo>
                  <a:lnTo>
                    <a:pt x="1090105" y="1955800"/>
                  </a:lnTo>
                  <a:lnTo>
                    <a:pt x="1117945" y="1917700"/>
                  </a:lnTo>
                  <a:lnTo>
                    <a:pt x="1146086" y="1892300"/>
                  </a:lnTo>
                  <a:lnTo>
                    <a:pt x="1174525" y="1854200"/>
                  </a:lnTo>
                  <a:lnTo>
                    <a:pt x="1203260" y="1816100"/>
                  </a:lnTo>
                  <a:lnTo>
                    <a:pt x="1232291" y="1778000"/>
                  </a:lnTo>
                  <a:lnTo>
                    <a:pt x="1261613" y="1752600"/>
                  </a:lnTo>
                  <a:lnTo>
                    <a:pt x="1291227" y="1714500"/>
                  </a:lnTo>
                  <a:lnTo>
                    <a:pt x="1321129" y="1676400"/>
                  </a:lnTo>
                  <a:lnTo>
                    <a:pt x="1351318" y="1651000"/>
                  </a:lnTo>
                  <a:lnTo>
                    <a:pt x="1381791" y="1612900"/>
                  </a:lnTo>
                  <a:lnTo>
                    <a:pt x="1412548" y="1587500"/>
                  </a:lnTo>
                  <a:lnTo>
                    <a:pt x="1443586" y="1549400"/>
                  </a:lnTo>
                  <a:lnTo>
                    <a:pt x="1474902" y="1524000"/>
                  </a:lnTo>
                  <a:lnTo>
                    <a:pt x="1506496" y="1485900"/>
                  </a:lnTo>
                  <a:lnTo>
                    <a:pt x="1538364" y="1460500"/>
                  </a:lnTo>
                  <a:lnTo>
                    <a:pt x="1570506" y="1422400"/>
                  </a:lnTo>
                  <a:lnTo>
                    <a:pt x="1602919" y="1397000"/>
                  </a:lnTo>
                  <a:lnTo>
                    <a:pt x="1635602" y="1358900"/>
                  </a:lnTo>
                  <a:lnTo>
                    <a:pt x="1701767" y="1308100"/>
                  </a:lnTo>
                  <a:lnTo>
                    <a:pt x="1735246" y="1270000"/>
                  </a:lnTo>
                  <a:lnTo>
                    <a:pt x="1802985" y="1219200"/>
                  </a:lnTo>
                  <a:lnTo>
                    <a:pt x="1837243" y="1181100"/>
                  </a:lnTo>
                  <a:lnTo>
                    <a:pt x="1941541" y="1104900"/>
                  </a:lnTo>
                  <a:lnTo>
                    <a:pt x="1976810" y="1066800"/>
                  </a:lnTo>
                  <a:lnTo>
                    <a:pt x="2120343" y="965200"/>
                  </a:lnTo>
                  <a:lnTo>
                    <a:pt x="2267720" y="863600"/>
                  </a:lnTo>
                  <a:lnTo>
                    <a:pt x="2457154" y="736600"/>
                  </a:lnTo>
                  <a:lnTo>
                    <a:pt x="2534500" y="685800"/>
                  </a:lnTo>
                  <a:lnTo>
                    <a:pt x="2573502" y="673100"/>
                  </a:lnTo>
                  <a:lnTo>
                    <a:pt x="2691802" y="596900"/>
                  </a:lnTo>
                  <a:lnTo>
                    <a:pt x="2731660" y="584200"/>
                  </a:lnTo>
                  <a:lnTo>
                    <a:pt x="2812001" y="533400"/>
                  </a:lnTo>
                  <a:lnTo>
                    <a:pt x="2852480" y="520700"/>
                  </a:lnTo>
                  <a:lnTo>
                    <a:pt x="2893163" y="495300"/>
                  </a:lnTo>
                  <a:lnTo>
                    <a:pt x="2934046" y="482600"/>
                  </a:lnTo>
                  <a:lnTo>
                    <a:pt x="2975130" y="457200"/>
                  </a:lnTo>
                  <a:lnTo>
                    <a:pt x="3016410" y="444500"/>
                  </a:lnTo>
                  <a:lnTo>
                    <a:pt x="3057886" y="419100"/>
                  </a:lnTo>
                  <a:lnTo>
                    <a:pt x="3099556" y="406400"/>
                  </a:lnTo>
                  <a:lnTo>
                    <a:pt x="3141417" y="381000"/>
                  </a:lnTo>
                  <a:lnTo>
                    <a:pt x="3225707" y="355600"/>
                  </a:lnTo>
                  <a:lnTo>
                    <a:pt x="3268131" y="330200"/>
                  </a:lnTo>
                  <a:lnTo>
                    <a:pt x="3353529" y="304800"/>
                  </a:lnTo>
                  <a:lnTo>
                    <a:pt x="3396499" y="279400"/>
                  </a:lnTo>
                  <a:lnTo>
                    <a:pt x="4061320" y="88900"/>
                  </a:lnTo>
                  <a:lnTo>
                    <a:pt x="4106905" y="88900"/>
                  </a:lnTo>
                  <a:lnTo>
                    <a:pt x="4198513" y="63500"/>
                  </a:lnTo>
                  <a:lnTo>
                    <a:pt x="4244533" y="63500"/>
                  </a:lnTo>
                  <a:lnTo>
                    <a:pt x="4336994" y="38100"/>
                  </a:lnTo>
                  <a:lnTo>
                    <a:pt x="4383431" y="38100"/>
                  </a:lnTo>
                  <a:lnTo>
                    <a:pt x="4430003" y="25400"/>
                  </a:lnTo>
                  <a:lnTo>
                    <a:pt x="4476709" y="25400"/>
                  </a:lnTo>
                  <a:lnTo>
                    <a:pt x="4523546" y="12700"/>
                  </a:lnTo>
                  <a:lnTo>
                    <a:pt x="4617606" y="12700"/>
                  </a:lnTo>
                  <a:lnTo>
                    <a:pt x="4664826" y="0"/>
                  </a:lnTo>
                  <a:lnTo>
                    <a:pt x="5519593" y="0"/>
                  </a:lnTo>
                  <a:lnTo>
                    <a:pt x="5519593" y="10261600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01412" y="1028699"/>
              <a:ext cx="4046157" cy="82294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75705" y="1262538"/>
              <a:ext cx="3506612" cy="7609526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7119225" y="2809212"/>
            <a:ext cx="2334895" cy="2334895"/>
          </a:xfrm>
          <a:custGeom>
            <a:avLst/>
            <a:gdLst/>
            <a:ahLst/>
            <a:cxnLst/>
            <a:rect l="l" t="t" r="r" b="b"/>
            <a:pathLst>
              <a:path w="2334895" h="2334895">
                <a:moveTo>
                  <a:pt x="1167143" y="2334287"/>
                </a:moveTo>
                <a:lnTo>
                  <a:pt x="1119033" y="2333313"/>
                </a:lnTo>
                <a:lnTo>
                  <a:pt x="1071419" y="2330418"/>
                </a:lnTo>
                <a:lnTo>
                  <a:pt x="1024337" y="2325638"/>
                </a:lnTo>
                <a:lnTo>
                  <a:pt x="977826" y="2319011"/>
                </a:lnTo>
                <a:lnTo>
                  <a:pt x="931923" y="2310575"/>
                </a:lnTo>
                <a:lnTo>
                  <a:pt x="886665" y="2300367"/>
                </a:lnTo>
                <a:lnTo>
                  <a:pt x="842090" y="2288424"/>
                </a:lnTo>
                <a:lnTo>
                  <a:pt x="798235" y="2274785"/>
                </a:lnTo>
                <a:lnTo>
                  <a:pt x="755139" y="2259487"/>
                </a:lnTo>
                <a:lnTo>
                  <a:pt x="712838" y="2242567"/>
                </a:lnTo>
                <a:lnTo>
                  <a:pt x="671370" y="2224063"/>
                </a:lnTo>
                <a:lnTo>
                  <a:pt x="630773" y="2204013"/>
                </a:lnTo>
                <a:lnTo>
                  <a:pt x="591085" y="2182453"/>
                </a:lnTo>
                <a:lnTo>
                  <a:pt x="552342" y="2159422"/>
                </a:lnTo>
                <a:lnTo>
                  <a:pt x="514582" y="2134957"/>
                </a:lnTo>
                <a:lnTo>
                  <a:pt x="477843" y="2109096"/>
                </a:lnTo>
                <a:lnTo>
                  <a:pt x="442163" y="2081876"/>
                </a:lnTo>
                <a:lnTo>
                  <a:pt x="407579" y="2053335"/>
                </a:lnTo>
                <a:lnTo>
                  <a:pt x="374128" y="2023510"/>
                </a:lnTo>
                <a:lnTo>
                  <a:pt x="341848" y="1992438"/>
                </a:lnTo>
                <a:lnTo>
                  <a:pt x="310777" y="1960159"/>
                </a:lnTo>
                <a:lnTo>
                  <a:pt x="280952" y="1926708"/>
                </a:lnTo>
                <a:lnTo>
                  <a:pt x="252411" y="1892124"/>
                </a:lnTo>
                <a:lnTo>
                  <a:pt x="225191" y="1856443"/>
                </a:lnTo>
                <a:lnTo>
                  <a:pt x="199329" y="1819704"/>
                </a:lnTo>
                <a:lnTo>
                  <a:pt x="174864" y="1781945"/>
                </a:lnTo>
                <a:lnTo>
                  <a:pt x="151833" y="1743202"/>
                </a:lnTo>
                <a:lnTo>
                  <a:pt x="130274" y="1703513"/>
                </a:lnTo>
                <a:lnTo>
                  <a:pt x="110223" y="1662916"/>
                </a:lnTo>
                <a:lnTo>
                  <a:pt x="91719" y="1621448"/>
                </a:lnTo>
                <a:lnTo>
                  <a:pt x="74800" y="1579147"/>
                </a:lnTo>
                <a:lnTo>
                  <a:pt x="59501" y="1536051"/>
                </a:lnTo>
                <a:lnTo>
                  <a:pt x="45862" y="1492196"/>
                </a:lnTo>
                <a:lnTo>
                  <a:pt x="33920" y="1447621"/>
                </a:lnTo>
                <a:lnTo>
                  <a:pt x="23712" y="1402364"/>
                </a:lnTo>
                <a:lnTo>
                  <a:pt x="15275" y="1356460"/>
                </a:lnTo>
                <a:lnTo>
                  <a:pt x="8649" y="1309949"/>
                </a:lnTo>
                <a:lnTo>
                  <a:pt x="3869" y="1262867"/>
                </a:lnTo>
                <a:lnTo>
                  <a:pt x="973" y="1215253"/>
                </a:lnTo>
                <a:lnTo>
                  <a:pt x="0" y="1167143"/>
                </a:lnTo>
                <a:lnTo>
                  <a:pt x="973" y="1119034"/>
                </a:lnTo>
                <a:lnTo>
                  <a:pt x="3869" y="1071419"/>
                </a:lnTo>
                <a:lnTo>
                  <a:pt x="8649" y="1024338"/>
                </a:lnTo>
                <a:lnTo>
                  <a:pt x="15275" y="977827"/>
                </a:lnTo>
                <a:lnTo>
                  <a:pt x="23712" y="931923"/>
                </a:lnTo>
                <a:lnTo>
                  <a:pt x="33920" y="886665"/>
                </a:lnTo>
                <a:lnTo>
                  <a:pt x="45862" y="842090"/>
                </a:lnTo>
                <a:lnTo>
                  <a:pt x="59501" y="798236"/>
                </a:lnTo>
                <a:lnTo>
                  <a:pt x="74800" y="755139"/>
                </a:lnTo>
                <a:lnTo>
                  <a:pt x="91719" y="712838"/>
                </a:lnTo>
                <a:lnTo>
                  <a:pt x="110223" y="671371"/>
                </a:lnTo>
                <a:lnTo>
                  <a:pt x="130274" y="630774"/>
                </a:lnTo>
                <a:lnTo>
                  <a:pt x="151833" y="591085"/>
                </a:lnTo>
                <a:lnTo>
                  <a:pt x="174864" y="552342"/>
                </a:lnTo>
                <a:lnTo>
                  <a:pt x="199329" y="514582"/>
                </a:lnTo>
                <a:lnTo>
                  <a:pt x="225191" y="477843"/>
                </a:lnTo>
                <a:lnTo>
                  <a:pt x="252411" y="442163"/>
                </a:lnTo>
                <a:lnTo>
                  <a:pt x="280952" y="407579"/>
                </a:lnTo>
                <a:lnTo>
                  <a:pt x="310777" y="374128"/>
                </a:lnTo>
                <a:lnTo>
                  <a:pt x="341848" y="341848"/>
                </a:lnTo>
                <a:lnTo>
                  <a:pt x="374128" y="310777"/>
                </a:lnTo>
                <a:lnTo>
                  <a:pt x="407579" y="280952"/>
                </a:lnTo>
                <a:lnTo>
                  <a:pt x="442163" y="252411"/>
                </a:lnTo>
                <a:lnTo>
                  <a:pt x="477843" y="225191"/>
                </a:lnTo>
                <a:lnTo>
                  <a:pt x="514582" y="199329"/>
                </a:lnTo>
                <a:lnTo>
                  <a:pt x="552342" y="174864"/>
                </a:lnTo>
                <a:lnTo>
                  <a:pt x="591085" y="151834"/>
                </a:lnTo>
                <a:lnTo>
                  <a:pt x="630773" y="130274"/>
                </a:lnTo>
                <a:lnTo>
                  <a:pt x="671370" y="110223"/>
                </a:lnTo>
                <a:lnTo>
                  <a:pt x="712838" y="91719"/>
                </a:lnTo>
                <a:lnTo>
                  <a:pt x="755139" y="74800"/>
                </a:lnTo>
                <a:lnTo>
                  <a:pt x="798235" y="59501"/>
                </a:lnTo>
                <a:lnTo>
                  <a:pt x="842090" y="45862"/>
                </a:lnTo>
                <a:lnTo>
                  <a:pt x="886665" y="33920"/>
                </a:lnTo>
                <a:lnTo>
                  <a:pt x="931923" y="23712"/>
                </a:lnTo>
                <a:lnTo>
                  <a:pt x="977826" y="15275"/>
                </a:lnTo>
                <a:lnTo>
                  <a:pt x="1024337" y="8649"/>
                </a:lnTo>
                <a:lnTo>
                  <a:pt x="1071419" y="3869"/>
                </a:lnTo>
                <a:lnTo>
                  <a:pt x="1119033" y="973"/>
                </a:lnTo>
                <a:lnTo>
                  <a:pt x="1167143" y="0"/>
                </a:lnTo>
                <a:lnTo>
                  <a:pt x="1215253" y="973"/>
                </a:lnTo>
                <a:lnTo>
                  <a:pt x="1262867" y="3869"/>
                </a:lnTo>
                <a:lnTo>
                  <a:pt x="1309949" y="8649"/>
                </a:lnTo>
                <a:lnTo>
                  <a:pt x="1356460" y="15275"/>
                </a:lnTo>
                <a:lnTo>
                  <a:pt x="1402363" y="23712"/>
                </a:lnTo>
                <a:lnTo>
                  <a:pt x="1447621" y="33920"/>
                </a:lnTo>
                <a:lnTo>
                  <a:pt x="1492196" y="45862"/>
                </a:lnTo>
                <a:lnTo>
                  <a:pt x="1536051" y="59501"/>
                </a:lnTo>
                <a:lnTo>
                  <a:pt x="1579147" y="74800"/>
                </a:lnTo>
                <a:lnTo>
                  <a:pt x="1621448" y="91719"/>
                </a:lnTo>
                <a:lnTo>
                  <a:pt x="1662916" y="110223"/>
                </a:lnTo>
                <a:lnTo>
                  <a:pt x="1703513" y="130274"/>
                </a:lnTo>
                <a:lnTo>
                  <a:pt x="1743202" y="151834"/>
                </a:lnTo>
                <a:lnTo>
                  <a:pt x="1781945" y="174864"/>
                </a:lnTo>
                <a:lnTo>
                  <a:pt x="1819704" y="199329"/>
                </a:lnTo>
                <a:lnTo>
                  <a:pt x="1856443" y="225191"/>
                </a:lnTo>
                <a:lnTo>
                  <a:pt x="1892123" y="252411"/>
                </a:lnTo>
                <a:lnTo>
                  <a:pt x="1926708" y="280952"/>
                </a:lnTo>
                <a:lnTo>
                  <a:pt x="1960159" y="310777"/>
                </a:lnTo>
                <a:lnTo>
                  <a:pt x="1992438" y="341848"/>
                </a:lnTo>
                <a:lnTo>
                  <a:pt x="2023509" y="374128"/>
                </a:lnTo>
                <a:lnTo>
                  <a:pt x="2053334" y="407579"/>
                </a:lnTo>
                <a:lnTo>
                  <a:pt x="2081876" y="442163"/>
                </a:lnTo>
                <a:lnTo>
                  <a:pt x="2109096" y="477843"/>
                </a:lnTo>
                <a:lnTo>
                  <a:pt x="2134957" y="514582"/>
                </a:lnTo>
                <a:lnTo>
                  <a:pt x="2159422" y="552342"/>
                </a:lnTo>
                <a:lnTo>
                  <a:pt x="2182453" y="591085"/>
                </a:lnTo>
                <a:lnTo>
                  <a:pt x="2204012" y="630774"/>
                </a:lnTo>
                <a:lnTo>
                  <a:pt x="2224063" y="671371"/>
                </a:lnTo>
                <a:lnTo>
                  <a:pt x="2242567" y="712838"/>
                </a:lnTo>
                <a:lnTo>
                  <a:pt x="2259487" y="755139"/>
                </a:lnTo>
                <a:lnTo>
                  <a:pt x="2274785" y="798236"/>
                </a:lnTo>
                <a:lnTo>
                  <a:pt x="2288424" y="842090"/>
                </a:lnTo>
                <a:lnTo>
                  <a:pt x="2300366" y="886665"/>
                </a:lnTo>
                <a:lnTo>
                  <a:pt x="2310574" y="931923"/>
                </a:lnTo>
                <a:lnTo>
                  <a:pt x="2319011" y="977827"/>
                </a:lnTo>
                <a:lnTo>
                  <a:pt x="2325638" y="1024338"/>
                </a:lnTo>
                <a:lnTo>
                  <a:pt x="2330418" y="1071419"/>
                </a:lnTo>
                <a:lnTo>
                  <a:pt x="2333313" y="1119034"/>
                </a:lnTo>
                <a:lnTo>
                  <a:pt x="2334287" y="1167143"/>
                </a:lnTo>
                <a:lnTo>
                  <a:pt x="2333313" y="1215253"/>
                </a:lnTo>
                <a:lnTo>
                  <a:pt x="2330418" y="1262867"/>
                </a:lnTo>
                <a:lnTo>
                  <a:pt x="2325638" y="1309949"/>
                </a:lnTo>
                <a:lnTo>
                  <a:pt x="2319011" y="1356460"/>
                </a:lnTo>
                <a:lnTo>
                  <a:pt x="2310574" y="1402364"/>
                </a:lnTo>
                <a:lnTo>
                  <a:pt x="2300366" y="1447621"/>
                </a:lnTo>
                <a:lnTo>
                  <a:pt x="2288424" y="1492196"/>
                </a:lnTo>
                <a:lnTo>
                  <a:pt x="2274785" y="1536051"/>
                </a:lnTo>
                <a:lnTo>
                  <a:pt x="2259487" y="1579147"/>
                </a:lnTo>
                <a:lnTo>
                  <a:pt x="2242567" y="1621448"/>
                </a:lnTo>
                <a:lnTo>
                  <a:pt x="2224063" y="1662916"/>
                </a:lnTo>
                <a:lnTo>
                  <a:pt x="2204012" y="1703513"/>
                </a:lnTo>
                <a:lnTo>
                  <a:pt x="2182453" y="1743202"/>
                </a:lnTo>
                <a:lnTo>
                  <a:pt x="2159422" y="1781945"/>
                </a:lnTo>
                <a:lnTo>
                  <a:pt x="2134957" y="1819704"/>
                </a:lnTo>
                <a:lnTo>
                  <a:pt x="2109096" y="1856443"/>
                </a:lnTo>
                <a:lnTo>
                  <a:pt x="2081876" y="1892124"/>
                </a:lnTo>
                <a:lnTo>
                  <a:pt x="2053334" y="1926708"/>
                </a:lnTo>
                <a:lnTo>
                  <a:pt x="2023509" y="1960159"/>
                </a:lnTo>
                <a:lnTo>
                  <a:pt x="1992438" y="1992438"/>
                </a:lnTo>
                <a:lnTo>
                  <a:pt x="1960159" y="2023510"/>
                </a:lnTo>
                <a:lnTo>
                  <a:pt x="1926708" y="2053335"/>
                </a:lnTo>
                <a:lnTo>
                  <a:pt x="1892123" y="2081876"/>
                </a:lnTo>
                <a:lnTo>
                  <a:pt x="1856443" y="2109096"/>
                </a:lnTo>
                <a:lnTo>
                  <a:pt x="1819704" y="2134957"/>
                </a:lnTo>
                <a:lnTo>
                  <a:pt x="1781945" y="2159422"/>
                </a:lnTo>
                <a:lnTo>
                  <a:pt x="1743202" y="2182453"/>
                </a:lnTo>
                <a:lnTo>
                  <a:pt x="1703513" y="2204013"/>
                </a:lnTo>
                <a:lnTo>
                  <a:pt x="1662916" y="2224063"/>
                </a:lnTo>
                <a:lnTo>
                  <a:pt x="1621448" y="2242567"/>
                </a:lnTo>
                <a:lnTo>
                  <a:pt x="1579147" y="2259487"/>
                </a:lnTo>
                <a:lnTo>
                  <a:pt x="1536051" y="2274785"/>
                </a:lnTo>
                <a:lnTo>
                  <a:pt x="1492196" y="2288424"/>
                </a:lnTo>
                <a:lnTo>
                  <a:pt x="1447621" y="2300367"/>
                </a:lnTo>
                <a:lnTo>
                  <a:pt x="1402363" y="2310575"/>
                </a:lnTo>
                <a:lnTo>
                  <a:pt x="1356460" y="2319011"/>
                </a:lnTo>
                <a:lnTo>
                  <a:pt x="1309949" y="2325638"/>
                </a:lnTo>
                <a:lnTo>
                  <a:pt x="1262867" y="2330418"/>
                </a:lnTo>
                <a:lnTo>
                  <a:pt x="1215253" y="2333313"/>
                </a:lnTo>
                <a:lnTo>
                  <a:pt x="1167143" y="2334287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16000" y="8496934"/>
            <a:ext cx="690880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2100" spc="65" dirty="0">
                <a:solidFill>
                  <a:srgbClr val="171717"/>
                </a:solidFill>
                <a:latin typeface="Tahoma"/>
                <a:cs typeface="Tahoma"/>
              </a:rPr>
              <a:t>Як</a:t>
            </a:r>
            <a:r>
              <a:rPr sz="21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71717"/>
                </a:solidFill>
                <a:latin typeface="Tahoma"/>
                <a:cs typeface="Tahoma"/>
              </a:rPr>
              <a:t>впровадити</a:t>
            </a:r>
            <a:r>
              <a:rPr sz="21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71717"/>
                </a:solidFill>
                <a:latin typeface="Tahoma"/>
                <a:cs typeface="Tahoma"/>
              </a:rPr>
              <a:t>напрямок,</a:t>
            </a:r>
            <a:r>
              <a:rPr sz="21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71717"/>
                </a:solidFill>
                <a:latin typeface="Tahoma"/>
                <a:cs typeface="Tahoma"/>
              </a:rPr>
              <a:t>який</a:t>
            </a:r>
            <a:r>
              <a:rPr sz="21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71717"/>
                </a:solidFill>
                <a:latin typeface="Tahoma"/>
                <a:cs typeface="Tahoma"/>
              </a:rPr>
              <a:t>допомагає</a:t>
            </a:r>
            <a:r>
              <a:rPr sz="21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71717"/>
                </a:solidFill>
                <a:latin typeface="Tahoma"/>
                <a:cs typeface="Tahoma"/>
              </a:rPr>
              <a:t>становленню </a:t>
            </a:r>
            <a:r>
              <a:rPr sz="2100" spc="60" dirty="0">
                <a:solidFill>
                  <a:srgbClr val="171717"/>
                </a:solidFill>
                <a:latin typeface="Tahoma"/>
                <a:cs typeface="Tahoma"/>
              </a:rPr>
              <a:t>молодого</a:t>
            </a:r>
            <a:r>
              <a:rPr sz="21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71717"/>
                </a:solidFill>
                <a:latin typeface="Tahoma"/>
                <a:cs typeface="Tahoma"/>
              </a:rPr>
              <a:t>спеціаліста</a:t>
            </a:r>
            <a:r>
              <a:rPr sz="21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spc="-70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21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dirty="0">
                <a:solidFill>
                  <a:srgbClr val="171717"/>
                </a:solidFill>
                <a:latin typeface="Tahoma"/>
                <a:cs typeface="Tahoma"/>
              </a:rPr>
              <a:t>закладі</a:t>
            </a:r>
            <a:r>
              <a:rPr sz="21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171717"/>
                </a:solidFill>
                <a:latin typeface="Tahoma"/>
                <a:cs typeface="Tahoma"/>
              </a:rPr>
              <a:t>освіти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000" y="2413224"/>
            <a:ext cx="6917055" cy="353060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12700" marR="5080" algn="just">
              <a:lnSpc>
                <a:spcPts val="8930"/>
              </a:lnSpc>
              <a:spcBef>
                <a:spcPts val="1010"/>
              </a:spcBef>
            </a:pPr>
            <a:r>
              <a:rPr sz="8100" b="1" spc="-275" dirty="0">
                <a:solidFill>
                  <a:srgbClr val="171717"/>
                </a:solidFill>
                <a:latin typeface="Verdana"/>
                <a:cs typeface="Verdana"/>
              </a:rPr>
              <a:t>Педагогічна </a:t>
            </a:r>
            <a:r>
              <a:rPr sz="8100" b="1" spc="-160" dirty="0">
                <a:solidFill>
                  <a:srgbClr val="171717"/>
                </a:solidFill>
                <a:latin typeface="Verdana"/>
                <a:cs typeface="Verdana"/>
              </a:rPr>
              <a:t>інтернатура </a:t>
            </a:r>
            <a:r>
              <a:rPr sz="8100" b="1" spc="-235" dirty="0">
                <a:solidFill>
                  <a:srgbClr val="171717"/>
                </a:solidFill>
                <a:latin typeface="Verdana"/>
                <a:cs typeface="Verdana"/>
              </a:rPr>
              <a:t>від</a:t>
            </a:r>
            <a:r>
              <a:rPr sz="8100" b="1" spc="-47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8100" b="1" spc="185" dirty="0">
                <a:solidFill>
                  <a:srgbClr val="171717"/>
                </a:solidFill>
                <a:latin typeface="Verdana"/>
                <a:cs typeface="Verdana"/>
              </a:rPr>
              <a:t>А</a:t>
            </a:r>
            <a:r>
              <a:rPr sz="8100" b="1" spc="-60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8100" b="1" spc="-10" dirty="0">
                <a:solidFill>
                  <a:srgbClr val="171717"/>
                </a:solidFill>
                <a:latin typeface="Verdana"/>
                <a:cs typeface="Verdana"/>
              </a:rPr>
              <a:t>до</a:t>
            </a:r>
            <a:r>
              <a:rPr sz="8100" b="1" spc="-53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8100" b="1" spc="-565" dirty="0">
                <a:solidFill>
                  <a:srgbClr val="171717"/>
                </a:solidFill>
                <a:latin typeface="Verdana"/>
                <a:cs typeface="Verdana"/>
              </a:rPr>
              <a:t>Я</a:t>
            </a:r>
            <a:endParaRPr sz="81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16000" y="1741623"/>
            <a:ext cx="28467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90" dirty="0">
                <a:solidFill>
                  <a:srgbClr val="171717"/>
                </a:solidFill>
              </a:rPr>
              <a:t>Онлайн</a:t>
            </a:r>
            <a:r>
              <a:rPr sz="3000" spc="-105" dirty="0">
                <a:solidFill>
                  <a:srgbClr val="171717"/>
                </a:solidFill>
              </a:rPr>
              <a:t> </a:t>
            </a:r>
            <a:r>
              <a:rPr sz="3000" spc="-195" dirty="0">
                <a:solidFill>
                  <a:srgbClr val="171717"/>
                </a:solidFill>
              </a:rPr>
              <a:t>вебінар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911525" y="1235004"/>
            <a:ext cx="9377045" cy="7817484"/>
            <a:chOff x="8911525" y="1235004"/>
            <a:chExt cx="9377045" cy="781748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1525" y="1235004"/>
              <a:ext cx="9376473" cy="78169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14056" y="1708318"/>
              <a:ext cx="9073943" cy="699723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640564" y="2667764"/>
            <a:ext cx="6063615" cy="380492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46710" marR="63500" indent="-276225">
              <a:lnSpc>
                <a:spcPts val="7420"/>
              </a:lnSpc>
              <a:spcBef>
                <a:spcPts val="400"/>
              </a:spcBef>
            </a:pPr>
            <a:r>
              <a:rPr sz="6200" b="1" spc="-395" dirty="0">
                <a:solidFill>
                  <a:srgbClr val="FBAF03"/>
                </a:solidFill>
                <a:latin typeface="Tahoma"/>
                <a:cs typeface="Tahoma"/>
              </a:rPr>
              <a:t>3.</a:t>
            </a:r>
            <a:r>
              <a:rPr sz="6200" b="1" spc="-10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6200" b="1" spc="125" dirty="0">
                <a:solidFill>
                  <a:srgbClr val="FBAF03"/>
                </a:solidFill>
                <a:latin typeface="Tahoma"/>
                <a:cs typeface="Tahoma"/>
              </a:rPr>
              <a:t>Організація </a:t>
            </a:r>
            <a:r>
              <a:rPr sz="6200" b="1" spc="85" dirty="0">
                <a:solidFill>
                  <a:srgbClr val="FBAF03"/>
                </a:solidFill>
                <a:latin typeface="Tahoma"/>
                <a:cs typeface="Tahoma"/>
              </a:rPr>
              <a:t>педагогічної</a:t>
            </a:r>
            <a:endParaRPr sz="6200">
              <a:latin typeface="Tahoma"/>
              <a:cs typeface="Tahoma"/>
            </a:endParaRPr>
          </a:p>
          <a:p>
            <a:pPr marL="12700" marR="5080" indent="49530">
              <a:lnSpc>
                <a:spcPts val="7430"/>
              </a:lnSpc>
            </a:pPr>
            <a:r>
              <a:rPr sz="6200" b="1" spc="160" dirty="0">
                <a:solidFill>
                  <a:srgbClr val="FBAF03"/>
                </a:solidFill>
                <a:latin typeface="Tahoma"/>
                <a:cs typeface="Tahoma"/>
              </a:rPr>
              <a:t>інтернатури</a:t>
            </a:r>
            <a:r>
              <a:rPr sz="6200" b="1" spc="-8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6200" b="1" spc="25" dirty="0">
                <a:solidFill>
                  <a:srgbClr val="FBAF03"/>
                </a:solidFill>
                <a:latin typeface="Tahoma"/>
                <a:cs typeface="Tahoma"/>
              </a:rPr>
              <a:t>в </a:t>
            </a:r>
            <a:r>
              <a:rPr sz="6200" b="1" spc="60" dirty="0">
                <a:solidFill>
                  <a:srgbClr val="FBAF03"/>
                </a:solidFill>
                <a:latin typeface="Tahoma"/>
                <a:cs typeface="Tahoma"/>
              </a:rPr>
              <a:t>закладі</a:t>
            </a:r>
            <a:r>
              <a:rPr sz="6200" b="1" spc="-10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6200" b="1" spc="120" dirty="0">
                <a:solidFill>
                  <a:srgbClr val="FBAF03"/>
                </a:solidFill>
                <a:latin typeface="Tahoma"/>
                <a:cs typeface="Tahoma"/>
              </a:rPr>
              <a:t>освіти</a:t>
            </a:r>
            <a:endParaRPr sz="62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8568" y="2713259"/>
            <a:ext cx="5240020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000" b="1" spc="-320" dirty="0">
                <a:solidFill>
                  <a:srgbClr val="171717"/>
                </a:solidFill>
                <a:latin typeface="Tahoma"/>
                <a:cs typeface="Tahoma"/>
              </a:rPr>
              <a:t>2.</a:t>
            </a:r>
            <a:r>
              <a:rPr sz="5000" b="1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5000" b="1" spc="80" dirty="0">
                <a:solidFill>
                  <a:srgbClr val="171717"/>
                </a:solidFill>
                <a:latin typeface="Tahoma"/>
                <a:cs typeface="Tahoma"/>
              </a:rPr>
              <a:t>Нормативно- </a:t>
            </a:r>
            <a:r>
              <a:rPr sz="5000" b="1" spc="75" dirty="0">
                <a:solidFill>
                  <a:srgbClr val="171717"/>
                </a:solidFill>
                <a:latin typeface="Tahoma"/>
                <a:cs typeface="Tahoma"/>
              </a:rPr>
              <a:t>правова</a:t>
            </a:r>
            <a:r>
              <a:rPr sz="5000" b="1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5000" b="1" spc="40" dirty="0">
                <a:solidFill>
                  <a:srgbClr val="171717"/>
                </a:solidFill>
                <a:latin typeface="Tahoma"/>
                <a:cs typeface="Tahoma"/>
              </a:rPr>
              <a:t>база </a:t>
            </a:r>
            <a:r>
              <a:rPr sz="5000" b="1" spc="100" dirty="0">
                <a:solidFill>
                  <a:srgbClr val="171717"/>
                </a:solidFill>
                <a:latin typeface="Tahoma"/>
                <a:cs typeface="Tahoma"/>
              </a:rPr>
              <a:t>напрямку </a:t>
            </a:r>
            <a:r>
              <a:rPr sz="5000" b="1" spc="-10" dirty="0">
                <a:solidFill>
                  <a:srgbClr val="171717"/>
                </a:solidFill>
                <a:latin typeface="Tahoma"/>
                <a:cs typeface="Tahoma"/>
              </a:rPr>
              <a:t>“педагогічна </a:t>
            </a:r>
            <a:r>
              <a:rPr sz="5000" b="1" spc="50" dirty="0">
                <a:solidFill>
                  <a:srgbClr val="171717"/>
                </a:solidFill>
                <a:latin typeface="Tahoma"/>
                <a:cs typeface="Tahoma"/>
              </a:rPr>
              <a:t>інтернатура”</a:t>
            </a:r>
            <a:endParaRPr sz="50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3254" y="0"/>
            <a:ext cx="381765" cy="99537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178800" y="526912"/>
            <a:ext cx="9893300" cy="108267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Закон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України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45" dirty="0">
                <a:solidFill>
                  <a:srgbClr val="FEFFFD"/>
                </a:solidFill>
                <a:latin typeface="Tahoma"/>
                <a:cs typeface="Tahoma"/>
              </a:rPr>
              <a:t>«Про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FEFFFD"/>
                </a:solidFill>
                <a:latin typeface="Tahoma"/>
                <a:cs typeface="Tahoma"/>
              </a:rPr>
              <a:t>освіту»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(№2145-</a:t>
            </a:r>
            <a:r>
              <a:rPr sz="2000" spc="-114" dirty="0">
                <a:solidFill>
                  <a:srgbClr val="FEFFFD"/>
                </a:solidFill>
                <a:latin typeface="Tahoma"/>
                <a:cs typeface="Tahoma"/>
              </a:rPr>
              <a:t>VIII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від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05.09.2017)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15599"/>
              </a:lnSpc>
            </a:pP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Вперше</a:t>
            </a:r>
            <a:r>
              <a:rPr sz="2000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вводити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поняття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педагогічної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інтернатури</a:t>
            </a:r>
            <a:r>
              <a:rPr sz="2000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як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системи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підтримки</a:t>
            </a:r>
            <a:r>
              <a:rPr sz="2000" spc="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171717"/>
                </a:solidFill>
                <a:latin typeface="Tahoma"/>
                <a:cs typeface="Tahoma"/>
              </a:rPr>
              <a:t>молодого </a:t>
            </a:r>
            <a:r>
              <a:rPr sz="2000" spc="-35" dirty="0">
                <a:solidFill>
                  <a:srgbClr val="171717"/>
                </a:solidFill>
                <a:latin typeface="Tahoma"/>
                <a:cs typeface="Tahoma"/>
              </a:rPr>
              <a:t>вчителя,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призначеного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посаду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вперше.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35538" y="774731"/>
            <a:ext cx="9271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0" dirty="0" smtClean="0">
                <a:solidFill>
                  <a:srgbClr val="FFFFFF"/>
                </a:solidFill>
              </a:rPr>
              <a:t>20</a:t>
            </a:r>
            <a:r>
              <a:rPr lang="uk-UA" sz="2800" spc="-20" dirty="0" smtClean="0">
                <a:solidFill>
                  <a:srgbClr val="FFFFFF"/>
                </a:solidFill>
              </a:rPr>
              <a:t>1</a:t>
            </a:r>
            <a:r>
              <a:rPr sz="2800" spc="-20" dirty="0" smtClean="0">
                <a:solidFill>
                  <a:srgbClr val="FFFFFF"/>
                </a:solidFill>
              </a:rPr>
              <a:t>7</a:t>
            </a:r>
            <a:endParaRPr sz="2800" dirty="0"/>
          </a:p>
        </p:txBody>
      </p:sp>
      <p:sp>
        <p:nvSpPr>
          <p:cNvPr id="7" name="object 7"/>
          <p:cNvSpPr txBox="1"/>
          <p:nvPr/>
        </p:nvSpPr>
        <p:spPr>
          <a:xfrm>
            <a:off x="8178800" y="1964234"/>
            <a:ext cx="9644380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Закон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України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45" dirty="0">
                <a:solidFill>
                  <a:srgbClr val="FEFFFD"/>
                </a:solidFill>
                <a:latin typeface="Tahoma"/>
                <a:cs typeface="Tahoma"/>
              </a:rPr>
              <a:t>«Про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повне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FEFFFD"/>
                </a:solidFill>
                <a:latin typeface="Tahoma"/>
                <a:cs typeface="Tahoma"/>
              </a:rPr>
              <a:t>загальне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середнє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FEFFFD"/>
                </a:solidFill>
                <a:latin typeface="Tahoma"/>
                <a:cs typeface="Tahoma"/>
              </a:rPr>
              <a:t>освіту»</a:t>
            </a:r>
            <a:r>
              <a:rPr sz="2000" spc="-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(№463-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IX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від</a:t>
            </a:r>
            <a:r>
              <a:rPr sz="2000" spc="-7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16.01.2020)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Закріплює</a:t>
            </a:r>
            <a:r>
              <a:rPr sz="20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механізми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реалізації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інтернатури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70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закладах</a:t>
            </a:r>
            <a:r>
              <a:rPr sz="2000" spc="-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освіти,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35" dirty="0">
                <a:solidFill>
                  <a:srgbClr val="171717"/>
                </a:solidFill>
                <a:latin typeface="Tahoma"/>
                <a:cs typeface="Tahoma"/>
              </a:rPr>
              <a:t>визначає</a:t>
            </a:r>
            <a:r>
              <a:rPr sz="2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учасників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2000" spc="-10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їхню</a:t>
            </a:r>
            <a:r>
              <a:rPr sz="2000" spc="-10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відповідальність.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35538" y="2674844"/>
            <a:ext cx="9182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FFFFFF"/>
                </a:solidFill>
                <a:latin typeface="Tahoma"/>
                <a:cs typeface="Tahoma"/>
              </a:rPr>
              <a:t>2020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5325" y="460847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5325" y="496090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5325" y="5313325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5325" y="5665750"/>
            <a:ext cx="85725" cy="857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102600" y="3360688"/>
            <a:ext cx="9764395" cy="249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7980">
              <a:lnSpc>
                <a:spcPct val="115599"/>
              </a:lnSpc>
              <a:spcBef>
                <a:spcPts val="100"/>
              </a:spcBef>
            </a:pP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Наказ</a:t>
            </a:r>
            <a:r>
              <a:rPr sz="2000" spc="-4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EFFFD"/>
                </a:solidFill>
                <a:latin typeface="Tahoma"/>
                <a:cs typeface="Tahoma"/>
              </a:rPr>
              <a:t>МОН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України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EFFFD"/>
                </a:solidFill>
                <a:latin typeface="Tahoma"/>
                <a:cs typeface="Tahoma"/>
              </a:rPr>
              <a:t>№1128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від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25.10.2021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45" dirty="0">
                <a:solidFill>
                  <a:srgbClr val="FEFFFD"/>
                </a:solidFill>
                <a:latin typeface="Tahoma"/>
                <a:cs typeface="Tahoma"/>
              </a:rPr>
              <a:t>«Про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затвердження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Положення</a:t>
            </a:r>
            <a:r>
              <a:rPr sz="2000" spc="-3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FEFFFD"/>
                </a:solidFill>
                <a:latin typeface="Tahoma"/>
                <a:cs typeface="Tahoma"/>
              </a:rPr>
              <a:t>про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педагогічну</a:t>
            </a:r>
            <a:r>
              <a:rPr sz="2000" spc="-8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інтернатуру»</a:t>
            </a:r>
            <a:endParaRPr sz="2000">
              <a:latin typeface="Tahoma"/>
              <a:cs typeface="Tahoma"/>
            </a:endParaRPr>
          </a:p>
          <a:p>
            <a:pPr marL="443865" marR="3794760" indent="-431800">
              <a:lnSpc>
                <a:spcPct val="115599"/>
              </a:lnSpc>
            </a:pP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Головний</a:t>
            </a:r>
            <a:r>
              <a:rPr sz="2000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підзаконний</a:t>
            </a:r>
            <a:r>
              <a:rPr sz="2000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документ,</a:t>
            </a:r>
            <a:r>
              <a:rPr sz="2000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171717"/>
                </a:solidFill>
                <a:latin typeface="Tahoma"/>
                <a:cs typeface="Tahoma"/>
              </a:rPr>
              <a:t>що</a:t>
            </a:r>
            <a:r>
              <a:rPr sz="2000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конкретизує: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порядок</a:t>
            </a:r>
            <a:r>
              <a:rPr sz="2000" spc="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проходження</a:t>
            </a:r>
            <a:r>
              <a:rPr sz="2000" spc="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інтернатури;</a:t>
            </a:r>
            <a:endParaRPr sz="2000">
              <a:latin typeface="Tahoma"/>
              <a:cs typeface="Tahoma"/>
            </a:endParaRPr>
          </a:p>
          <a:p>
            <a:pPr marL="443865" marR="4457065">
              <a:lnSpc>
                <a:spcPct val="115599"/>
              </a:lnSpc>
            </a:pP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ролі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наставника,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адміністрації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інтерну;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вимоги</a:t>
            </a:r>
            <a:r>
              <a:rPr sz="20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171717"/>
                </a:solidFill>
                <a:latin typeface="Tahoma"/>
                <a:cs typeface="Tahoma"/>
              </a:rPr>
              <a:t>до</a:t>
            </a:r>
            <a:r>
              <a:rPr sz="20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програм</a:t>
            </a:r>
            <a:r>
              <a:rPr sz="20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2000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звітності.</a:t>
            </a:r>
            <a:endParaRPr sz="2000">
              <a:latin typeface="Tahoma"/>
              <a:cs typeface="Tahoma"/>
            </a:endParaRPr>
          </a:p>
          <a:p>
            <a:pPr marL="443865">
              <a:lnSpc>
                <a:spcPct val="100000"/>
              </a:lnSpc>
              <a:spcBef>
                <a:spcPts val="375"/>
              </a:spcBef>
            </a:pP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Фактично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цього</a:t>
            </a:r>
            <a:r>
              <a:rPr sz="20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року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почалося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реальне</a:t>
            </a:r>
            <a:r>
              <a:rPr sz="20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впровадження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інтернатури</a:t>
            </a:r>
            <a:r>
              <a:rPr sz="2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у</a:t>
            </a:r>
            <a:r>
              <a:rPr sz="2000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школах.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35538" y="4175754"/>
            <a:ext cx="81406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29" dirty="0">
                <a:solidFill>
                  <a:srgbClr val="FFFFFF"/>
                </a:solidFill>
                <a:latin typeface="Tahoma"/>
                <a:cs typeface="Tahoma"/>
              </a:rPr>
              <a:t>2021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78800" y="6072137"/>
            <a:ext cx="8975090" cy="213995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Наказ</a:t>
            </a:r>
            <a:r>
              <a:rPr sz="2000" spc="-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EFFFD"/>
                </a:solidFill>
                <a:latin typeface="Tahoma"/>
                <a:cs typeface="Tahoma"/>
              </a:rPr>
              <a:t>МОН</a:t>
            </a:r>
            <a:r>
              <a:rPr sz="2000" spc="-7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України</a:t>
            </a:r>
            <a:r>
              <a:rPr sz="2000" spc="-7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EFFFD"/>
                </a:solidFill>
                <a:latin typeface="Tahoma"/>
                <a:cs typeface="Tahoma"/>
              </a:rPr>
              <a:t>№516</a:t>
            </a:r>
            <a:r>
              <a:rPr sz="2000" spc="-7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від</a:t>
            </a:r>
            <a:r>
              <a:rPr sz="2000" spc="-7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02.05.2023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15599"/>
              </a:lnSpc>
            </a:pPr>
            <a:r>
              <a:rPr sz="2000" spc="-45" dirty="0">
                <a:solidFill>
                  <a:srgbClr val="171717"/>
                </a:solidFill>
                <a:latin typeface="Tahoma"/>
                <a:cs typeface="Tahoma"/>
              </a:rPr>
              <a:t>«Про</a:t>
            </a:r>
            <a:r>
              <a:rPr sz="2000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затвердження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типової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програми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підвищення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кваліфікації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педагогічних працівників</a:t>
            </a:r>
            <a:r>
              <a:rPr sz="2000" spc="-1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171717"/>
                </a:solidFill>
                <a:latin typeface="Tahoma"/>
                <a:cs typeface="Tahoma"/>
              </a:rPr>
              <a:t>щодо</a:t>
            </a:r>
            <a:r>
              <a:rPr sz="2000" spc="-1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наставницької</a:t>
            </a:r>
            <a:r>
              <a:rPr sz="2000" spc="-1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діяльності»</a:t>
            </a:r>
            <a:endParaRPr sz="2000">
              <a:latin typeface="Tahoma"/>
              <a:cs typeface="Tahoma"/>
            </a:endParaRPr>
          </a:p>
          <a:p>
            <a:pPr marL="12700" marR="837565" indent="64769">
              <a:lnSpc>
                <a:spcPct val="115599"/>
              </a:lnSpc>
            </a:pPr>
            <a:r>
              <a:rPr sz="2000" spc="55" dirty="0">
                <a:solidFill>
                  <a:srgbClr val="171717"/>
                </a:solidFill>
                <a:latin typeface="Tahoma"/>
                <a:cs typeface="Tahoma"/>
              </a:rPr>
              <a:t>Документ</a:t>
            </a:r>
            <a:r>
              <a:rPr sz="2000" spc="-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направлений 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розвиток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компетентностей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 педагогів- 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наставників,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деталізує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35" dirty="0">
                <a:solidFill>
                  <a:srgbClr val="171717"/>
                </a:solidFill>
                <a:latin typeface="Tahoma"/>
                <a:cs typeface="Tahoma"/>
              </a:rPr>
              <a:t>навчальні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програми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для</a:t>
            </a:r>
            <a:r>
              <a:rPr sz="2000" spc="-2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171717"/>
                </a:solidFill>
                <a:latin typeface="Tahoma"/>
                <a:cs typeface="Tahoma"/>
              </a:rPr>
              <a:t>тих,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хто</a:t>
            </a:r>
            <a:r>
              <a:rPr sz="2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супроводжує інтернів.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35538" y="6519419"/>
            <a:ext cx="8858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90" dirty="0">
                <a:solidFill>
                  <a:srgbClr val="FFFFFF"/>
                </a:solidFill>
                <a:latin typeface="Tahoma"/>
                <a:cs typeface="Tahoma"/>
              </a:rPr>
              <a:t>2023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78800" y="8505811"/>
            <a:ext cx="8486140" cy="108267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Наказ</a:t>
            </a:r>
            <a:r>
              <a:rPr sz="2000" spc="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Міністерства</a:t>
            </a:r>
            <a:r>
              <a:rPr sz="2000" spc="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економіки</a:t>
            </a:r>
            <a:r>
              <a:rPr sz="2000" spc="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України</a:t>
            </a:r>
            <a:r>
              <a:rPr sz="2000" spc="2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EFFFD"/>
                </a:solidFill>
                <a:latin typeface="Tahoma"/>
                <a:cs typeface="Tahoma"/>
              </a:rPr>
              <a:t>№1225</a:t>
            </a:r>
            <a:r>
              <a:rPr sz="2000" spc="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EFFFD"/>
                </a:solidFill>
                <a:latin typeface="Tahoma"/>
                <a:cs typeface="Tahoma"/>
              </a:rPr>
              <a:t>від</a:t>
            </a:r>
            <a:r>
              <a:rPr sz="2000" spc="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EFFFD"/>
                </a:solidFill>
                <a:latin typeface="Tahoma"/>
                <a:cs typeface="Tahoma"/>
              </a:rPr>
              <a:t>29.08.2024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15599"/>
              </a:lnSpc>
            </a:pPr>
            <a:r>
              <a:rPr sz="2000" spc="-45" dirty="0">
                <a:solidFill>
                  <a:srgbClr val="171717"/>
                </a:solidFill>
                <a:latin typeface="Tahoma"/>
                <a:cs typeface="Tahoma"/>
              </a:rPr>
              <a:t>«Про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затвердження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Професійного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стандарту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вчителя</a:t>
            </a:r>
            <a:r>
              <a:rPr sz="2000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закладу</a:t>
            </a:r>
            <a:r>
              <a:rPr sz="2000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загальної </a:t>
            </a:r>
            <a:r>
              <a:rPr sz="2000" dirty="0">
                <a:solidFill>
                  <a:srgbClr val="171717"/>
                </a:solidFill>
                <a:latin typeface="Tahoma"/>
                <a:cs typeface="Tahoma"/>
              </a:rPr>
              <a:t>середньої</a:t>
            </a:r>
            <a:r>
              <a:rPr sz="2000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171717"/>
                </a:solidFill>
                <a:latin typeface="Tahoma"/>
                <a:cs typeface="Tahoma"/>
              </a:rPr>
              <a:t>освіти»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35538" y="8792241"/>
            <a:ext cx="9201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0" dirty="0">
                <a:solidFill>
                  <a:srgbClr val="FFFFFF"/>
                </a:solidFill>
                <a:latin typeface="Tahoma"/>
                <a:cs typeface="Tahoma"/>
              </a:rPr>
              <a:t>2024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3287" y="769619"/>
            <a:ext cx="7357109" cy="863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400" b="1" dirty="0">
                <a:latin typeface="Tahoma"/>
                <a:cs typeface="Tahoma"/>
              </a:rPr>
              <a:t>Розділ</a:t>
            </a:r>
            <a:r>
              <a:rPr sz="2400" b="1" spc="125" dirty="0">
                <a:latin typeface="Tahoma"/>
                <a:cs typeface="Tahoma"/>
              </a:rPr>
              <a:t> </a:t>
            </a:r>
            <a:r>
              <a:rPr sz="2400" b="1" spc="-160" dirty="0">
                <a:latin typeface="Tahoma"/>
                <a:cs typeface="Tahoma"/>
              </a:rPr>
              <a:t>IV</a:t>
            </a:r>
            <a:r>
              <a:rPr sz="2400" b="1" spc="130" dirty="0">
                <a:latin typeface="Tahoma"/>
                <a:cs typeface="Tahoma"/>
              </a:rPr>
              <a:t> </a:t>
            </a:r>
            <a:r>
              <a:rPr sz="2400" b="1" spc="90" dirty="0">
                <a:latin typeface="Tahoma"/>
                <a:cs typeface="Tahoma"/>
              </a:rPr>
              <a:t>УЧАСНИКИ</a:t>
            </a:r>
            <a:r>
              <a:rPr sz="2400" b="1" spc="1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ОСВІТНЬОГО</a:t>
            </a:r>
            <a:r>
              <a:rPr sz="2400" b="1" spc="125" dirty="0">
                <a:latin typeface="Tahoma"/>
                <a:cs typeface="Tahoma"/>
              </a:rPr>
              <a:t> </a:t>
            </a:r>
            <a:r>
              <a:rPr sz="2400" b="1" spc="105" dirty="0">
                <a:latin typeface="Tahoma"/>
                <a:cs typeface="Tahoma"/>
              </a:rPr>
              <a:t>ПРОЦЕСУ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b="1" dirty="0">
                <a:latin typeface="Tahoma"/>
                <a:cs typeface="Tahoma"/>
              </a:rPr>
              <a:t>Стаття</a:t>
            </a:r>
            <a:r>
              <a:rPr sz="2400" b="1" spc="65" dirty="0">
                <a:latin typeface="Tahoma"/>
                <a:cs typeface="Tahoma"/>
              </a:rPr>
              <a:t> </a:t>
            </a:r>
            <a:r>
              <a:rPr sz="2400" b="1" spc="-155" dirty="0">
                <a:latin typeface="Tahoma"/>
                <a:cs typeface="Tahoma"/>
              </a:rPr>
              <a:t>23.</a:t>
            </a:r>
            <a:r>
              <a:rPr sz="2400" b="1" spc="7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Педагогічна</a:t>
            </a:r>
            <a:r>
              <a:rPr sz="2400" b="1" spc="7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інтернатура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162" y="5127624"/>
            <a:ext cx="95250" cy="952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162" y="5965824"/>
            <a:ext cx="95250" cy="952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63287" y="1607819"/>
            <a:ext cx="18007330" cy="7508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9720" indent="-10160">
              <a:lnSpc>
                <a:spcPct val="114599"/>
              </a:lnSpc>
              <a:spcBef>
                <a:spcPts val="100"/>
              </a:spcBef>
              <a:buClr>
                <a:srgbClr val="000000"/>
              </a:buClr>
              <a:buSzPct val="93750"/>
              <a:buAutoNum type="arabicPeriod"/>
              <a:tabLst>
                <a:tab pos="287020" algn="l"/>
              </a:tabLst>
            </a:pP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	Особи,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які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FEFFFD"/>
                </a:solidFill>
                <a:latin typeface="Tahoma"/>
                <a:cs typeface="Tahoma"/>
              </a:rPr>
              <a:t>не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мають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50" dirty="0">
                <a:solidFill>
                  <a:srgbClr val="FEFFFD"/>
                </a:solidFill>
                <a:latin typeface="Tahoma"/>
                <a:cs typeface="Tahoma"/>
              </a:rPr>
              <a:t>досвіду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педагогічної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діяльності</a:t>
            </a:r>
            <a:r>
              <a:rPr sz="2400" b="1" spc="8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та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приймаються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на</a:t>
            </a:r>
            <a:r>
              <a:rPr sz="2400" b="1" spc="8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посаду</a:t>
            </a:r>
            <a:r>
              <a:rPr sz="2400" b="1" spc="8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педагогічного</a:t>
            </a:r>
            <a:r>
              <a:rPr sz="2400" b="1" spc="8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FEFFFD"/>
                </a:solidFill>
                <a:latin typeface="Tahoma"/>
                <a:cs typeface="Tahoma"/>
              </a:rPr>
              <a:t>працівника,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протягом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FEFFFD"/>
                </a:solidFill>
                <a:latin typeface="Tahoma"/>
                <a:cs typeface="Tahoma"/>
              </a:rPr>
              <a:t>першого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року</a:t>
            </a:r>
            <a:r>
              <a:rPr sz="2400" b="1" spc="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FEFFFD"/>
                </a:solidFill>
                <a:latin typeface="Tahoma"/>
                <a:cs typeface="Tahoma"/>
              </a:rPr>
              <a:t>роботи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повинні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75" dirty="0">
                <a:solidFill>
                  <a:srgbClr val="FEFFFD"/>
                </a:solidFill>
                <a:latin typeface="Tahoma"/>
                <a:cs typeface="Tahoma"/>
              </a:rPr>
              <a:t>пройти</a:t>
            </a:r>
            <a:r>
              <a:rPr sz="2400" b="1" spc="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педагогічну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інтернатуру</a:t>
            </a:r>
            <a:r>
              <a:rPr sz="2400" b="1" dirty="0">
                <a:latin typeface="Tahoma"/>
                <a:cs typeface="Tahoma"/>
              </a:rPr>
              <a:t>.</a:t>
            </a:r>
            <a:r>
              <a:rPr sz="2400" b="1" spc="9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Положення</a:t>
            </a:r>
            <a:r>
              <a:rPr sz="2400" b="1" spc="95" dirty="0">
                <a:latin typeface="Tahoma"/>
                <a:cs typeface="Tahoma"/>
              </a:rPr>
              <a:t> </a:t>
            </a:r>
            <a:r>
              <a:rPr sz="2400" b="1" spc="90" dirty="0">
                <a:latin typeface="Tahoma"/>
                <a:cs typeface="Tahoma"/>
              </a:rPr>
              <a:t>про </a:t>
            </a:r>
            <a:r>
              <a:rPr sz="2400" b="1" spc="-10" dirty="0">
                <a:latin typeface="Tahoma"/>
                <a:cs typeface="Tahoma"/>
              </a:rPr>
              <a:t>педагогічну </a:t>
            </a:r>
            <a:r>
              <a:rPr sz="2400" b="1" dirty="0">
                <a:latin typeface="Tahoma"/>
                <a:cs typeface="Tahoma"/>
              </a:rPr>
              <a:t>інтернатуру</a:t>
            </a:r>
            <a:r>
              <a:rPr sz="2400" b="1" spc="1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затверджується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spc="55" dirty="0">
                <a:latin typeface="Tahoma"/>
                <a:cs typeface="Tahoma"/>
              </a:rPr>
              <a:t>центральним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spc="60" dirty="0">
                <a:latin typeface="Tahoma"/>
                <a:cs typeface="Tahoma"/>
              </a:rPr>
              <a:t>органом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виконавчої</a:t>
            </a:r>
            <a:r>
              <a:rPr sz="2400" b="1" spc="1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влади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у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сфері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освіти</a:t>
            </a:r>
            <a:r>
              <a:rPr sz="2400" b="1" spc="1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і</a:t>
            </a:r>
            <a:r>
              <a:rPr sz="2400" b="1" spc="13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науки.</a:t>
            </a:r>
            <a:endParaRPr sz="2400">
              <a:latin typeface="Tahoma"/>
              <a:cs typeface="Tahoma"/>
            </a:endParaRPr>
          </a:p>
          <a:p>
            <a:pPr marL="349885" indent="-337185">
              <a:lnSpc>
                <a:spcPts val="2820"/>
              </a:lnSpc>
              <a:buSzPct val="93750"/>
              <a:buAutoNum type="arabicPeriod"/>
              <a:tabLst>
                <a:tab pos="349885" algn="l"/>
              </a:tabLst>
            </a:pPr>
            <a:r>
              <a:rPr sz="2400" b="1" dirty="0">
                <a:latin typeface="Tahoma"/>
                <a:cs typeface="Tahoma"/>
              </a:rPr>
              <a:t>Педагогічна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інтернатура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організовується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відповідно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spc="65" dirty="0">
                <a:latin typeface="Tahoma"/>
                <a:cs typeface="Tahoma"/>
              </a:rPr>
              <a:t>до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наказу</a:t>
            </a:r>
            <a:r>
              <a:rPr sz="2400" b="1" spc="21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керівника</a:t>
            </a:r>
            <a:r>
              <a:rPr sz="2400" b="1" spc="21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закладу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освіти,</a:t>
            </a:r>
            <a:r>
              <a:rPr sz="2400" b="1" spc="215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що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видається</a:t>
            </a:r>
            <a:r>
              <a:rPr sz="2400" b="1" spc="210" dirty="0">
                <a:latin typeface="Tahoma"/>
                <a:cs typeface="Tahoma"/>
              </a:rPr>
              <a:t> </a:t>
            </a:r>
            <a:r>
              <a:rPr sz="2400" b="1" spc="-50" dirty="0">
                <a:latin typeface="Tahoma"/>
                <a:cs typeface="Tahoma"/>
              </a:rPr>
              <a:t>в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b="1" spc="70" dirty="0">
                <a:latin typeface="Tahoma"/>
                <a:cs typeface="Tahoma"/>
              </a:rPr>
              <a:t>день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65" dirty="0">
                <a:latin typeface="Tahoma"/>
                <a:cs typeface="Tahoma"/>
              </a:rPr>
              <a:t>призначення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80" dirty="0">
                <a:latin typeface="Tahoma"/>
                <a:cs typeface="Tahoma"/>
              </a:rPr>
              <a:t>особи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55" dirty="0">
                <a:latin typeface="Tahoma"/>
                <a:cs typeface="Tahoma"/>
              </a:rPr>
              <a:t>посаду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педагогічного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працівника.</a:t>
            </a:r>
            <a:endParaRPr sz="2400">
              <a:latin typeface="Tahoma"/>
              <a:cs typeface="Tahoma"/>
            </a:endParaRPr>
          </a:p>
          <a:p>
            <a:pPr marL="12700" marR="310515" indent="83820">
              <a:lnSpc>
                <a:spcPct val="114599"/>
              </a:lnSpc>
              <a:tabLst>
                <a:tab pos="7588884" algn="l"/>
              </a:tabLst>
            </a:pPr>
            <a:r>
              <a:rPr sz="2400" b="1" dirty="0">
                <a:latin typeface="Tahoma"/>
                <a:cs typeface="Tahoma"/>
              </a:rPr>
              <a:t>Педагогічна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інтернатура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spc="65" dirty="0">
                <a:latin typeface="Tahoma"/>
                <a:cs typeface="Tahoma"/>
              </a:rPr>
              <a:t>має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передбачати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заходи,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що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забезпечать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здобуття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spc="-95" dirty="0">
                <a:latin typeface="Tahoma"/>
                <a:cs typeface="Tahoma"/>
              </a:rPr>
              <a:t>та/або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spc="35" dirty="0">
                <a:latin typeface="Tahoma"/>
                <a:cs typeface="Tahoma"/>
              </a:rPr>
              <a:t>вдосконалення </a:t>
            </a:r>
            <a:r>
              <a:rPr sz="2400" b="1" spc="45" dirty="0">
                <a:latin typeface="Tahoma"/>
                <a:cs typeface="Tahoma"/>
              </a:rPr>
              <a:t>професійних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компетентностей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і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педагогічної</a:t>
            </a:r>
            <a:r>
              <a:rPr sz="2400" b="1" dirty="0">
                <a:latin typeface="Tahoma"/>
                <a:cs typeface="Tahoma"/>
              </a:rPr>
              <a:t>	</a:t>
            </a:r>
            <a:r>
              <a:rPr sz="2400" b="1" spc="55" dirty="0">
                <a:latin typeface="Tahoma"/>
                <a:cs typeface="Tahoma"/>
              </a:rPr>
              <a:t>майстерності</a:t>
            </a:r>
            <a:r>
              <a:rPr sz="2400" b="1" spc="6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протягом</a:t>
            </a:r>
            <a:r>
              <a:rPr sz="2400" b="1" spc="65" dirty="0">
                <a:latin typeface="Tahoma"/>
                <a:cs typeface="Tahoma"/>
              </a:rPr>
              <a:t> </a:t>
            </a:r>
            <a:r>
              <a:rPr sz="2400" b="1" spc="60" dirty="0">
                <a:latin typeface="Tahoma"/>
                <a:cs typeface="Tahoma"/>
              </a:rPr>
              <a:t>першого</a:t>
            </a:r>
            <a:r>
              <a:rPr sz="2400" b="1" spc="6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року</a:t>
            </a:r>
            <a:r>
              <a:rPr sz="2400" b="1" spc="65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професійної</a:t>
            </a:r>
            <a:r>
              <a:rPr sz="2400" b="1" spc="6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діяльності </a:t>
            </a:r>
            <a:r>
              <a:rPr sz="2400" b="1" dirty="0">
                <a:latin typeface="Tahoma"/>
                <a:cs typeface="Tahoma"/>
              </a:rPr>
              <a:t>педагогічного</a:t>
            </a:r>
            <a:r>
              <a:rPr sz="2400" b="1" spc="26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працівника,</a:t>
            </a:r>
            <a:r>
              <a:rPr sz="2400" b="1" spc="27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зокрема:</a:t>
            </a:r>
            <a:endParaRPr sz="2400">
              <a:latin typeface="Tahoma"/>
              <a:cs typeface="Tahoma"/>
            </a:endParaRPr>
          </a:p>
          <a:p>
            <a:pPr marL="530225" marR="5080" indent="83820">
              <a:lnSpc>
                <a:spcPct val="114599"/>
              </a:lnSpc>
            </a:pPr>
            <a:r>
              <a:rPr sz="2400" b="1" spc="55" dirty="0">
                <a:latin typeface="Tahoma"/>
                <a:cs typeface="Tahoma"/>
              </a:rPr>
              <a:t>супровід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та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підтримка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у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педагогічній</a:t>
            </a:r>
            <a:r>
              <a:rPr sz="2400" b="1" spc="10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діяльності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60" dirty="0">
                <a:latin typeface="Tahoma"/>
                <a:cs typeface="Tahoma"/>
              </a:rPr>
              <a:t>з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боку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досвідченого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педагогічного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працівника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(педагога- наставника);</a:t>
            </a:r>
            <a:endParaRPr sz="2400">
              <a:latin typeface="Tahoma"/>
              <a:cs typeface="Tahoma"/>
            </a:endParaRPr>
          </a:p>
          <a:p>
            <a:pPr marL="530225" marR="1595755" indent="83820">
              <a:lnSpc>
                <a:spcPct val="114599"/>
              </a:lnSpc>
            </a:pPr>
            <a:r>
              <a:rPr sz="2400" b="1" dirty="0">
                <a:latin typeface="Tahoma"/>
                <a:cs typeface="Tahoma"/>
              </a:rPr>
              <a:t>різні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форми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професійного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розвитку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(відвідування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навчальних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занять,</a:t>
            </a:r>
            <a:r>
              <a:rPr sz="2400" b="1" spc="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опрацювання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відповідної </a:t>
            </a:r>
            <a:r>
              <a:rPr sz="2400" b="1" dirty="0">
                <a:latin typeface="Tahoma"/>
                <a:cs typeface="Tahoma"/>
              </a:rPr>
              <a:t>літератури</a:t>
            </a:r>
            <a:r>
              <a:rPr sz="2400" b="1" spc="28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тощо).</a:t>
            </a:r>
            <a:endParaRPr sz="2400">
              <a:latin typeface="Tahoma"/>
              <a:cs typeface="Tahoma"/>
            </a:endParaRPr>
          </a:p>
          <a:p>
            <a:pPr marL="12700" marR="480059" indent="418465">
              <a:lnSpc>
                <a:spcPct val="114599"/>
              </a:lnSpc>
              <a:buClr>
                <a:srgbClr val="000000"/>
              </a:buClr>
              <a:buSzPct val="93750"/>
              <a:buAutoNum type="arabicPeriod" startAt="3"/>
              <a:tabLst>
                <a:tab pos="431165" algn="l"/>
              </a:tabLst>
            </a:pP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Виконання</a:t>
            </a:r>
            <a:r>
              <a:rPr sz="2400" b="1" spc="1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обов’язків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педагога-наставника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покладається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на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педагогічного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працівника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FEFFFD"/>
                </a:solidFill>
                <a:latin typeface="Tahoma"/>
                <a:cs typeface="Tahoma"/>
              </a:rPr>
              <a:t>з</a:t>
            </a:r>
            <a:r>
              <a:rPr sz="2400" b="1" spc="19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50" dirty="0">
                <a:solidFill>
                  <a:srgbClr val="FEFFFD"/>
                </a:solidFill>
                <a:latin typeface="Tahoma"/>
                <a:cs typeface="Tahoma"/>
              </a:rPr>
              <a:t>досвідом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педагогічної</a:t>
            </a:r>
            <a:r>
              <a:rPr sz="2400" b="1" spc="10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діяльності,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як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правило,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FEFFFD"/>
                </a:solidFill>
                <a:latin typeface="Tahoma"/>
                <a:cs typeface="Tahoma"/>
              </a:rPr>
              <a:t>не</a:t>
            </a:r>
            <a:r>
              <a:rPr sz="2400" b="1" spc="10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90" dirty="0">
                <a:solidFill>
                  <a:srgbClr val="FEFFFD"/>
                </a:solidFill>
                <a:latin typeface="Tahoma"/>
                <a:cs typeface="Tahoma"/>
              </a:rPr>
              <a:t>менше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п’яти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років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за</a:t>
            </a:r>
            <a:r>
              <a:rPr sz="2400" b="1" spc="10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відповідною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спеціальністю</a:t>
            </a:r>
            <a:r>
              <a:rPr sz="2400" b="1" spc="10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latin typeface="Tahoma"/>
                <a:cs typeface="Tahoma"/>
              </a:rPr>
              <a:t>(такою</a:t>
            </a:r>
            <a:r>
              <a:rPr sz="2400" b="1" spc="10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самою</a:t>
            </a:r>
            <a:r>
              <a:rPr sz="2400" b="1" spc="100" dirty="0">
                <a:latin typeface="Tahoma"/>
                <a:cs typeface="Tahoma"/>
              </a:rPr>
              <a:t> </a:t>
            </a:r>
            <a:r>
              <a:rPr sz="2400" b="1" spc="-25" dirty="0">
                <a:latin typeface="Tahoma"/>
                <a:cs typeface="Tahoma"/>
              </a:rPr>
              <a:t>або </a:t>
            </a:r>
            <a:r>
              <a:rPr sz="2400" b="1" spc="60" dirty="0">
                <a:latin typeface="Tahoma"/>
                <a:cs typeface="Tahoma"/>
              </a:rPr>
              <a:t>спорідненою</a:t>
            </a:r>
            <a:r>
              <a:rPr sz="2400" b="1" spc="95" dirty="0">
                <a:latin typeface="Tahoma"/>
                <a:cs typeface="Tahoma"/>
              </a:rPr>
              <a:t> </a:t>
            </a:r>
            <a:r>
              <a:rPr sz="2400" b="1" spc="55" dirty="0">
                <a:latin typeface="Tahoma"/>
                <a:cs typeface="Tahoma"/>
              </a:rPr>
              <a:t>предметною</a:t>
            </a:r>
            <a:r>
              <a:rPr sz="2400" b="1" spc="10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спеціальністю</a:t>
            </a:r>
            <a:r>
              <a:rPr sz="2400" b="1" spc="10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або</a:t>
            </a:r>
            <a:r>
              <a:rPr sz="2400" b="1" spc="9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спеціалізацією).</a:t>
            </a:r>
            <a:endParaRPr sz="2400">
              <a:latin typeface="Tahoma"/>
              <a:cs typeface="Tahoma"/>
            </a:endParaRPr>
          </a:p>
          <a:p>
            <a:pPr marL="12700" marR="702310" indent="454025">
              <a:lnSpc>
                <a:spcPct val="114599"/>
              </a:lnSpc>
              <a:buSzPct val="93750"/>
              <a:buAutoNum type="arabicPeriod" startAt="3"/>
              <a:tabLst>
                <a:tab pos="466725" algn="l"/>
              </a:tabLst>
            </a:pPr>
            <a:r>
              <a:rPr sz="2400" b="1" spc="50" dirty="0">
                <a:latin typeface="Tahoma"/>
                <a:cs typeface="Tahoma"/>
              </a:rPr>
              <a:t>Відповідно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spc="65" dirty="0">
                <a:latin typeface="Tahoma"/>
                <a:cs typeface="Tahoma"/>
              </a:rPr>
              <a:t>до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spc="60" dirty="0">
                <a:latin typeface="Tahoma"/>
                <a:cs typeface="Tahoma"/>
              </a:rPr>
              <a:t>рішення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керівника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закладу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освіти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педагогічному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працівникові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</a:t>
            </a:r>
            <a:r>
              <a:rPr sz="2400" b="1" spc="1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виконання</a:t>
            </a:r>
            <a:r>
              <a:rPr sz="2400" b="1" spc="19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обов’язків </a:t>
            </a:r>
            <a:r>
              <a:rPr sz="2400" b="1" dirty="0">
                <a:latin typeface="Tahoma"/>
                <a:cs typeface="Tahoma"/>
              </a:rPr>
              <a:t>педагога-наставника</a:t>
            </a:r>
            <a:r>
              <a:rPr sz="2400" b="1" spc="50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призначається</a:t>
            </a:r>
            <a:r>
              <a:rPr sz="2400" b="1" spc="60" dirty="0"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доплата</a:t>
            </a:r>
            <a:r>
              <a:rPr sz="2400" b="1" spc="5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у</a:t>
            </a: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 граничному</a:t>
            </a:r>
            <a:r>
              <a:rPr sz="2400" b="1" spc="5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FEFFFD"/>
                </a:solidFill>
                <a:latin typeface="Tahoma"/>
                <a:cs typeface="Tahoma"/>
              </a:rPr>
              <a:t>розмірі</a:t>
            </a:r>
            <a:r>
              <a:rPr sz="2400" b="1" spc="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20</a:t>
            </a:r>
            <a:r>
              <a:rPr sz="2400" b="1" spc="5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EFFFD"/>
                </a:solidFill>
                <a:latin typeface="Tahoma"/>
                <a:cs typeface="Tahoma"/>
              </a:rPr>
              <a:t>відсотків</a:t>
            </a:r>
            <a:r>
              <a:rPr sz="2400" b="1" spc="6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його</a:t>
            </a:r>
            <a:r>
              <a:rPr sz="2400" b="1" spc="55" dirty="0">
                <a:latin typeface="Tahoma"/>
                <a:cs typeface="Tahoma"/>
              </a:rPr>
              <a:t> </a:t>
            </a:r>
            <a:r>
              <a:rPr sz="2400" b="1" spc="45" dirty="0">
                <a:latin typeface="Tahoma"/>
                <a:cs typeface="Tahoma"/>
              </a:rPr>
              <a:t>посадового</a:t>
            </a:r>
            <a:r>
              <a:rPr sz="2400" b="1" spc="5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окладу </a:t>
            </a:r>
            <a:r>
              <a:rPr sz="2400" b="1" dirty="0">
                <a:latin typeface="Tahoma"/>
                <a:cs typeface="Tahoma"/>
              </a:rPr>
              <a:t>(ставки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заробітної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плати)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межах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фонду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оплати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50" dirty="0">
                <a:latin typeface="Tahoma"/>
                <a:cs typeface="Tahoma"/>
              </a:rPr>
              <a:t>праці</a:t>
            </a:r>
            <a:r>
              <a:rPr sz="2400" b="1" spc="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закладу</a:t>
            </a:r>
            <a:r>
              <a:rPr sz="2400" b="1" spc="3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освіти.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244620" y="560737"/>
            <a:ext cx="7490459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155" dirty="0"/>
              <a:t>ЗАКОН</a:t>
            </a:r>
            <a:r>
              <a:rPr sz="3700" spc="-55" dirty="0"/>
              <a:t> </a:t>
            </a:r>
            <a:r>
              <a:rPr sz="3700" dirty="0"/>
              <a:t>УКРАЇНИ</a:t>
            </a:r>
            <a:r>
              <a:rPr sz="3700" spc="-50" dirty="0"/>
              <a:t> </a:t>
            </a:r>
            <a:r>
              <a:rPr sz="3700" dirty="0"/>
              <a:t>«Про</a:t>
            </a:r>
            <a:r>
              <a:rPr sz="3700" spc="-55" dirty="0"/>
              <a:t> </a:t>
            </a:r>
            <a:r>
              <a:rPr sz="3700" spc="-10" dirty="0"/>
              <a:t>освіту»</a:t>
            </a:r>
            <a:endParaRPr sz="3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9131" y="2397452"/>
            <a:ext cx="11925298" cy="63436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2046" rIns="0" bIns="0" rtlCol="0">
            <a:spAutoFit/>
          </a:bodyPr>
          <a:lstStyle/>
          <a:p>
            <a:pPr marL="4528185" marR="5080" indent="-1969770">
              <a:lnSpc>
                <a:spcPct val="100000"/>
              </a:lnSpc>
              <a:spcBef>
                <a:spcPts val="125"/>
              </a:spcBef>
            </a:pPr>
            <a:r>
              <a:rPr sz="4750" spc="135" dirty="0">
                <a:solidFill>
                  <a:srgbClr val="FBAF03"/>
                </a:solidFill>
              </a:rPr>
              <a:t>Керівник</a:t>
            </a:r>
            <a:r>
              <a:rPr sz="4750" spc="-60" dirty="0">
                <a:solidFill>
                  <a:srgbClr val="FBAF03"/>
                </a:solidFill>
              </a:rPr>
              <a:t> </a:t>
            </a:r>
            <a:r>
              <a:rPr sz="4750" spc="55" dirty="0">
                <a:solidFill>
                  <a:srgbClr val="FBAF03"/>
                </a:solidFill>
              </a:rPr>
              <a:t>в</a:t>
            </a:r>
            <a:r>
              <a:rPr sz="4750" spc="-55" dirty="0">
                <a:solidFill>
                  <a:srgbClr val="FBAF03"/>
                </a:solidFill>
              </a:rPr>
              <a:t> </a:t>
            </a:r>
            <a:r>
              <a:rPr sz="4750" spc="65" dirty="0">
                <a:solidFill>
                  <a:srgbClr val="FBAF03"/>
                </a:solidFill>
              </a:rPr>
              <a:t>організації</a:t>
            </a:r>
            <a:r>
              <a:rPr sz="4750" spc="-55" dirty="0">
                <a:solidFill>
                  <a:srgbClr val="FBAF03"/>
                </a:solidFill>
              </a:rPr>
              <a:t> </a:t>
            </a:r>
            <a:r>
              <a:rPr sz="4750" spc="55" dirty="0">
                <a:solidFill>
                  <a:srgbClr val="FBAF03"/>
                </a:solidFill>
              </a:rPr>
              <a:t>педагогічної </a:t>
            </a:r>
            <a:r>
              <a:rPr sz="4750" spc="120" dirty="0">
                <a:solidFill>
                  <a:srgbClr val="FBAF03"/>
                </a:solidFill>
              </a:rPr>
              <a:t>інтернатури</a:t>
            </a:r>
            <a:r>
              <a:rPr sz="4750" spc="-45" dirty="0">
                <a:solidFill>
                  <a:srgbClr val="FBAF03"/>
                </a:solidFill>
              </a:rPr>
              <a:t> </a:t>
            </a:r>
            <a:r>
              <a:rPr sz="4750" spc="50" dirty="0">
                <a:solidFill>
                  <a:srgbClr val="FBAF03"/>
                </a:solidFill>
              </a:rPr>
              <a:t>керується:</a:t>
            </a:r>
            <a:endParaRPr sz="47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7419" y="2293699"/>
            <a:ext cx="9638665" cy="650240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622300" indent="-400050">
              <a:lnSpc>
                <a:spcPct val="100000"/>
              </a:lnSpc>
              <a:spcBef>
                <a:spcPts val="880"/>
              </a:spcBef>
              <a:buSzPct val="94444"/>
              <a:buFont typeface="Tahoma"/>
              <a:buAutoNum type="arabicPeriod"/>
              <a:tabLst>
                <a:tab pos="622300" algn="l"/>
              </a:tabLst>
            </a:pPr>
            <a:r>
              <a:rPr sz="3600" b="1" spc="100" dirty="0">
                <a:solidFill>
                  <a:srgbClr val="171717"/>
                </a:solidFill>
                <a:latin typeface="Tahoma"/>
                <a:cs typeface="Tahoma"/>
              </a:rPr>
              <a:t>Учасники</a:t>
            </a:r>
            <a:r>
              <a:rPr sz="3600" b="1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endParaRPr sz="3600" dirty="0">
              <a:latin typeface="Tahoma"/>
              <a:cs typeface="Tahoma"/>
            </a:endParaRPr>
          </a:p>
          <a:p>
            <a:pPr marL="622300" indent="-401955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300" algn="l"/>
              </a:tabLst>
            </a:pPr>
            <a:r>
              <a:rPr sz="3600" b="1" spc="-204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r>
              <a:rPr sz="3600" b="1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90" dirty="0">
                <a:solidFill>
                  <a:srgbClr val="171717"/>
                </a:solidFill>
                <a:latin typeface="Tahoma"/>
                <a:cs typeface="Tahoma"/>
              </a:rPr>
              <a:t>передбачає</a:t>
            </a:r>
            <a:endParaRPr sz="3600" dirty="0">
              <a:latin typeface="Tahoma"/>
              <a:cs typeface="Tahoma"/>
            </a:endParaRPr>
          </a:p>
          <a:p>
            <a:pPr marL="622300" indent="-400050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300" algn="l"/>
              </a:tabLst>
            </a:pPr>
            <a:r>
              <a:rPr sz="3600" b="1" spc="155" dirty="0">
                <a:solidFill>
                  <a:srgbClr val="171717"/>
                </a:solidFill>
                <a:latin typeface="Tahoma"/>
                <a:cs typeface="Tahoma"/>
              </a:rPr>
              <a:t>Перший</a:t>
            </a: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90" dirty="0">
                <a:solidFill>
                  <a:srgbClr val="171717"/>
                </a:solidFill>
                <a:latin typeface="Tahoma"/>
                <a:cs typeface="Tahoma"/>
              </a:rPr>
              <a:t>крок</a:t>
            </a: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171717"/>
                </a:solidFill>
                <a:latin typeface="Tahoma"/>
                <a:cs typeface="Tahoma"/>
              </a:rPr>
              <a:t>організації</a:t>
            </a: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endParaRPr sz="3600" dirty="0">
              <a:latin typeface="Tahoma"/>
              <a:cs typeface="Tahoma"/>
            </a:endParaRPr>
          </a:p>
          <a:p>
            <a:pPr marL="622300" indent="-444500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300" algn="l"/>
              </a:tabLst>
            </a:pPr>
            <a:r>
              <a:rPr sz="3600" b="1" spc="100" dirty="0">
                <a:solidFill>
                  <a:srgbClr val="171717"/>
                </a:solidFill>
                <a:latin typeface="Tahoma"/>
                <a:cs typeface="Tahoma"/>
              </a:rPr>
              <a:t>Термін</a:t>
            </a:r>
            <a:r>
              <a:rPr sz="36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endParaRPr sz="3600" dirty="0">
              <a:latin typeface="Tahoma"/>
              <a:cs typeface="Tahoma"/>
            </a:endParaRPr>
          </a:p>
          <a:p>
            <a:pPr marL="622935" indent="-401320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935" algn="l"/>
              </a:tabLst>
            </a:pPr>
            <a:r>
              <a:rPr sz="3600" b="1" spc="120" dirty="0">
                <a:solidFill>
                  <a:srgbClr val="171717"/>
                </a:solidFill>
                <a:latin typeface="Tahoma"/>
                <a:cs typeface="Tahoma"/>
              </a:rPr>
              <a:t>Другий</a:t>
            </a:r>
            <a:r>
              <a:rPr sz="3600" b="1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крок</a:t>
            </a:r>
            <a:endParaRPr sz="3600" dirty="0">
              <a:latin typeface="Tahoma"/>
              <a:cs typeface="Tahoma"/>
            </a:endParaRPr>
          </a:p>
          <a:p>
            <a:pPr marL="622935" indent="-421005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935" algn="l"/>
              </a:tabLst>
            </a:pPr>
            <a:r>
              <a:rPr sz="3600" b="1" spc="50" dirty="0">
                <a:solidFill>
                  <a:srgbClr val="171717"/>
                </a:solidFill>
                <a:latin typeface="Tahoma"/>
                <a:cs typeface="Tahoma"/>
              </a:rPr>
              <a:t>Зміна</a:t>
            </a:r>
            <a:r>
              <a:rPr sz="36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45" dirty="0">
                <a:solidFill>
                  <a:srgbClr val="171717"/>
                </a:solidFill>
                <a:latin typeface="Tahoma"/>
                <a:cs typeface="Tahoma"/>
              </a:rPr>
              <a:t>наставника</a:t>
            </a:r>
            <a:endParaRPr sz="3600" dirty="0">
              <a:latin typeface="Tahoma"/>
              <a:cs typeface="Tahoma"/>
            </a:endParaRPr>
          </a:p>
          <a:p>
            <a:pPr marL="622300" indent="-411480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300" algn="l"/>
              </a:tabLst>
            </a:pPr>
            <a:r>
              <a:rPr sz="3600" b="1" spc="95" dirty="0">
                <a:solidFill>
                  <a:srgbClr val="171717"/>
                </a:solidFill>
                <a:latin typeface="Tahoma"/>
                <a:cs typeface="Tahoma"/>
              </a:rPr>
              <a:t>Програма</a:t>
            </a:r>
            <a:r>
              <a:rPr sz="36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endParaRPr sz="3600" dirty="0">
              <a:latin typeface="Tahoma"/>
              <a:cs typeface="Tahoma"/>
            </a:endParaRPr>
          </a:p>
          <a:p>
            <a:pPr marL="622935" indent="-434340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935" algn="l"/>
              </a:tabLst>
            </a:pPr>
            <a:r>
              <a:rPr sz="3600" b="1" spc="70" dirty="0">
                <a:solidFill>
                  <a:srgbClr val="171717"/>
                </a:solidFill>
                <a:latin typeface="Tahoma"/>
                <a:cs typeface="Tahoma"/>
              </a:rPr>
              <a:t>Домовленості</a:t>
            </a:r>
            <a:endParaRPr sz="3600" dirty="0">
              <a:latin typeface="Tahoma"/>
              <a:cs typeface="Tahoma"/>
            </a:endParaRPr>
          </a:p>
          <a:p>
            <a:pPr marL="622935" indent="-421005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935" algn="l"/>
              </a:tabLst>
            </a:pPr>
            <a:r>
              <a:rPr sz="3600" b="1" spc="75" dirty="0">
                <a:solidFill>
                  <a:srgbClr val="171717"/>
                </a:solidFill>
                <a:latin typeface="Tahoma"/>
                <a:cs typeface="Tahoma"/>
              </a:rPr>
              <a:t>Роль</a:t>
            </a:r>
            <a:r>
              <a:rPr sz="3600" b="1" spc="1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171717"/>
                </a:solidFill>
                <a:latin typeface="Tahoma"/>
                <a:cs typeface="Tahoma"/>
              </a:rPr>
              <a:t>керівника,</a:t>
            </a:r>
            <a:r>
              <a:rPr sz="3600" b="1" spc="1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171717"/>
                </a:solidFill>
                <a:latin typeface="Tahoma"/>
                <a:cs typeface="Tahoma"/>
              </a:rPr>
              <a:t>наставника,</a:t>
            </a:r>
            <a:r>
              <a:rPr sz="3600" b="1" spc="1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60" dirty="0">
                <a:solidFill>
                  <a:srgbClr val="171717"/>
                </a:solidFill>
                <a:latin typeface="Tahoma"/>
                <a:cs typeface="Tahoma"/>
              </a:rPr>
              <a:t>інтерна</a:t>
            </a:r>
            <a:endParaRPr sz="3600" dirty="0">
              <a:latin typeface="Tahoma"/>
              <a:cs typeface="Tahoma"/>
            </a:endParaRPr>
          </a:p>
          <a:p>
            <a:pPr marL="622935" indent="-612775">
              <a:lnSpc>
                <a:spcPct val="100000"/>
              </a:lnSpc>
              <a:spcBef>
                <a:spcPts val="780"/>
              </a:spcBef>
              <a:buSzPct val="94444"/>
              <a:buFont typeface="Tahoma"/>
              <a:buAutoNum type="arabicPeriod"/>
              <a:tabLst>
                <a:tab pos="622935" algn="l"/>
              </a:tabLst>
            </a:pPr>
            <a:r>
              <a:rPr sz="3600" b="1" spc="105" dirty="0">
                <a:solidFill>
                  <a:srgbClr val="171717"/>
                </a:solidFill>
                <a:latin typeface="Tahoma"/>
                <a:cs typeface="Tahoma"/>
              </a:rPr>
              <a:t>Підсумки</a:t>
            </a:r>
            <a:r>
              <a:rPr sz="36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171717"/>
                </a:solidFill>
                <a:latin typeface="Tahoma"/>
                <a:cs typeface="Tahoma"/>
              </a:rPr>
              <a:t>ПІ</a:t>
            </a:r>
            <a:endParaRPr sz="3600" dirty="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009890" cy="10274300"/>
            <a:chOff x="0" y="0"/>
            <a:chExt cx="8009890" cy="10274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5220335" cy="10274300"/>
            </a:xfrm>
            <a:custGeom>
              <a:avLst/>
              <a:gdLst/>
              <a:ahLst/>
              <a:cxnLst/>
              <a:rect l="l" t="t" r="r" b="b"/>
              <a:pathLst>
                <a:path w="5220335" h="10274300">
                  <a:moveTo>
                    <a:pt x="944625" y="10274300"/>
                  </a:moveTo>
                  <a:lnTo>
                    <a:pt x="0" y="10274300"/>
                  </a:lnTo>
                  <a:lnTo>
                    <a:pt x="0" y="0"/>
                  </a:lnTo>
                  <a:lnTo>
                    <a:pt x="944625" y="0"/>
                  </a:lnTo>
                  <a:lnTo>
                    <a:pt x="1036117" y="25400"/>
                  </a:lnTo>
                  <a:lnTo>
                    <a:pt x="1081648" y="25400"/>
                  </a:lnTo>
                  <a:lnTo>
                    <a:pt x="1351723" y="101600"/>
                  </a:lnTo>
                  <a:lnTo>
                    <a:pt x="1396198" y="101600"/>
                  </a:lnTo>
                  <a:lnTo>
                    <a:pt x="1484672" y="127000"/>
                  </a:lnTo>
                  <a:lnTo>
                    <a:pt x="1528667" y="152400"/>
                  </a:lnTo>
                  <a:lnTo>
                    <a:pt x="1789125" y="228600"/>
                  </a:lnTo>
                  <a:lnTo>
                    <a:pt x="1831933" y="254000"/>
                  </a:lnTo>
                  <a:lnTo>
                    <a:pt x="1917014" y="279400"/>
                  </a:lnTo>
                  <a:lnTo>
                    <a:pt x="1959284" y="304800"/>
                  </a:lnTo>
                  <a:lnTo>
                    <a:pt x="2043274" y="330200"/>
                  </a:lnTo>
                  <a:lnTo>
                    <a:pt x="2084991" y="355600"/>
                  </a:lnTo>
                  <a:lnTo>
                    <a:pt x="2126519" y="368300"/>
                  </a:lnTo>
                  <a:lnTo>
                    <a:pt x="2167857" y="393700"/>
                  </a:lnTo>
                  <a:lnTo>
                    <a:pt x="2209002" y="406400"/>
                  </a:lnTo>
                  <a:lnTo>
                    <a:pt x="2249954" y="431800"/>
                  </a:lnTo>
                  <a:lnTo>
                    <a:pt x="2290710" y="444500"/>
                  </a:lnTo>
                  <a:lnTo>
                    <a:pt x="2331268" y="469900"/>
                  </a:lnTo>
                  <a:lnTo>
                    <a:pt x="2371626" y="482600"/>
                  </a:lnTo>
                  <a:lnTo>
                    <a:pt x="2451737" y="533400"/>
                  </a:lnTo>
                  <a:lnTo>
                    <a:pt x="2491485" y="546100"/>
                  </a:lnTo>
                  <a:lnTo>
                    <a:pt x="2609480" y="622300"/>
                  </a:lnTo>
                  <a:lnTo>
                    <a:pt x="2648389" y="635000"/>
                  </a:lnTo>
                  <a:lnTo>
                    <a:pt x="2763820" y="711200"/>
                  </a:lnTo>
                  <a:lnTo>
                    <a:pt x="2951776" y="838200"/>
                  </a:lnTo>
                  <a:lnTo>
                    <a:pt x="3098020" y="939800"/>
                  </a:lnTo>
                  <a:lnTo>
                    <a:pt x="3240470" y="1041400"/>
                  </a:lnTo>
                  <a:lnTo>
                    <a:pt x="3275476" y="1079500"/>
                  </a:lnTo>
                  <a:lnTo>
                    <a:pt x="3379007" y="1155700"/>
                  </a:lnTo>
                  <a:lnTo>
                    <a:pt x="3413016" y="1193800"/>
                  </a:lnTo>
                  <a:lnTo>
                    <a:pt x="3480270" y="1244600"/>
                  </a:lnTo>
                  <a:lnTo>
                    <a:pt x="3513511" y="1282700"/>
                  </a:lnTo>
                  <a:lnTo>
                    <a:pt x="3579213" y="1333500"/>
                  </a:lnTo>
                  <a:lnTo>
                    <a:pt x="3611670" y="1371600"/>
                  </a:lnTo>
                  <a:lnTo>
                    <a:pt x="3643862" y="1397000"/>
                  </a:lnTo>
                  <a:lnTo>
                    <a:pt x="3675787" y="1435100"/>
                  </a:lnTo>
                  <a:lnTo>
                    <a:pt x="3707443" y="1460500"/>
                  </a:lnTo>
                  <a:lnTo>
                    <a:pt x="3738828" y="1498600"/>
                  </a:lnTo>
                  <a:lnTo>
                    <a:pt x="3769940" y="1524000"/>
                  </a:lnTo>
                  <a:lnTo>
                    <a:pt x="3800778" y="1562100"/>
                  </a:lnTo>
                  <a:lnTo>
                    <a:pt x="3831340" y="1587500"/>
                  </a:lnTo>
                  <a:lnTo>
                    <a:pt x="3861623" y="1625600"/>
                  </a:lnTo>
                  <a:lnTo>
                    <a:pt x="3891626" y="1663700"/>
                  </a:lnTo>
                  <a:lnTo>
                    <a:pt x="3921347" y="1689100"/>
                  </a:lnTo>
                  <a:lnTo>
                    <a:pt x="3950784" y="1727200"/>
                  </a:lnTo>
                  <a:lnTo>
                    <a:pt x="3979935" y="1765300"/>
                  </a:lnTo>
                  <a:lnTo>
                    <a:pt x="4008799" y="1790700"/>
                  </a:lnTo>
                  <a:lnTo>
                    <a:pt x="4037373" y="1828800"/>
                  </a:lnTo>
                  <a:lnTo>
                    <a:pt x="4065656" y="1866900"/>
                  </a:lnTo>
                  <a:lnTo>
                    <a:pt x="4093645" y="1905000"/>
                  </a:lnTo>
                  <a:lnTo>
                    <a:pt x="4121339" y="1930400"/>
                  </a:lnTo>
                  <a:lnTo>
                    <a:pt x="4148736" y="1968500"/>
                  </a:lnTo>
                  <a:lnTo>
                    <a:pt x="4175835" y="2006600"/>
                  </a:lnTo>
                  <a:lnTo>
                    <a:pt x="4202632" y="2044700"/>
                  </a:lnTo>
                  <a:lnTo>
                    <a:pt x="4229127" y="2082800"/>
                  </a:lnTo>
                  <a:lnTo>
                    <a:pt x="4255318" y="2108200"/>
                  </a:lnTo>
                  <a:lnTo>
                    <a:pt x="4281202" y="2146300"/>
                  </a:lnTo>
                  <a:lnTo>
                    <a:pt x="4306777" y="2184400"/>
                  </a:lnTo>
                  <a:lnTo>
                    <a:pt x="4332043" y="2222500"/>
                  </a:lnTo>
                  <a:lnTo>
                    <a:pt x="4356996" y="2260600"/>
                  </a:lnTo>
                  <a:lnTo>
                    <a:pt x="4381636" y="2298700"/>
                  </a:lnTo>
                  <a:lnTo>
                    <a:pt x="4405960" y="2336800"/>
                  </a:lnTo>
                  <a:lnTo>
                    <a:pt x="4429966" y="2374900"/>
                  </a:lnTo>
                  <a:lnTo>
                    <a:pt x="4453653" y="2413000"/>
                  </a:lnTo>
                  <a:lnTo>
                    <a:pt x="4477018" y="2451100"/>
                  </a:lnTo>
                  <a:lnTo>
                    <a:pt x="4500060" y="2489200"/>
                  </a:lnTo>
                  <a:lnTo>
                    <a:pt x="4522777" y="2527300"/>
                  </a:lnTo>
                  <a:lnTo>
                    <a:pt x="4545167" y="2565400"/>
                  </a:lnTo>
                  <a:lnTo>
                    <a:pt x="4567228" y="2603500"/>
                  </a:lnTo>
                  <a:lnTo>
                    <a:pt x="4588959" y="2654300"/>
                  </a:lnTo>
                  <a:lnTo>
                    <a:pt x="4610357" y="2692400"/>
                  </a:lnTo>
                  <a:lnTo>
                    <a:pt x="4631420" y="2730500"/>
                  </a:lnTo>
                  <a:lnTo>
                    <a:pt x="4652147" y="2768600"/>
                  </a:lnTo>
                  <a:lnTo>
                    <a:pt x="4672535" y="2806700"/>
                  </a:lnTo>
                  <a:lnTo>
                    <a:pt x="4692584" y="2844800"/>
                  </a:lnTo>
                  <a:lnTo>
                    <a:pt x="4712290" y="2895600"/>
                  </a:lnTo>
                  <a:lnTo>
                    <a:pt x="4731653" y="2933700"/>
                  </a:lnTo>
                  <a:lnTo>
                    <a:pt x="4750670" y="2971800"/>
                  </a:lnTo>
                  <a:lnTo>
                    <a:pt x="4769339" y="3009900"/>
                  </a:lnTo>
                  <a:lnTo>
                    <a:pt x="4787659" y="3060700"/>
                  </a:lnTo>
                  <a:lnTo>
                    <a:pt x="4805628" y="3098800"/>
                  </a:lnTo>
                  <a:lnTo>
                    <a:pt x="4823243" y="3136900"/>
                  </a:lnTo>
                  <a:lnTo>
                    <a:pt x="4840503" y="3175000"/>
                  </a:lnTo>
                  <a:lnTo>
                    <a:pt x="4857406" y="3225800"/>
                  </a:lnTo>
                  <a:lnTo>
                    <a:pt x="4873950" y="3263900"/>
                  </a:lnTo>
                  <a:lnTo>
                    <a:pt x="4890134" y="3302000"/>
                  </a:lnTo>
                  <a:lnTo>
                    <a:pt x="4905955" y="3352800"/>
                  </a:lnTo>
                  <a:lnTo>
                    <a:pt x="4921412" y="3390900"/>
                  </a:lnTo>
                  <a:lnTo>
                    <a:pt x="4936502" y="3441700"/>
                  </a:lnTo>
                  <a:lnTo>
                    <a:pt x="4951224" y="3479800"/>
                  </a:lnTo>
                  <a:lnTo>
                    <a:pt x="4965576" y="3517900"/>
                  </a:lnTo>
                  <a:lnTo>
                    <a:pt x="4979556" y="3568700"/>
                  </a:lnTo>
                  <a:lnTo>
                    <a:pt x="4993162" y="3606800"/>
                  </a:lnTo>
                  <a:lnTo>
                    <a:pt x="5006392" y="3657600"/>
                  </a:lnTo>
                  <a:lnTo>
                    <a:pt x="5019245" y="3695700"/>
                  </a:lnTo>
                  <a:lnTo>
                    <a:pt x="5031718" y="3746500"/>
                  </a:lnTo>
                  <a:lnTo>
                    <a:pt x="5043810" y="3784600"/>
                  </a:lnTo>
                  <a:lnTo>
                    <a:pt x="5055519" y="3835400"/>
                  </a:lnTo>
                  <a:lnTo>
                    <a:pt x="5066843" y="3873500"/>
                  </a:lnTo>
                  <a:lnTo>
                    <a:pt x="5077779" y="3924300"/>
                  </a:lnTo>
                  <a:lnTo>
                    <a:pt x="5088327" y="3962400"/>
                  </a:lnTo>
                  <a:lnTo>
                    <a:pt x="5098485" y="4013200"/>
                  </a:lnTo>
                  <a:lnTo>
                    <a:pt x="5108249" y="4064000"/>
                  </a:lnTo>
                  <a:lnTo>
                    <a:pt x="5117619" y="4102100"/>
                  </a:lnTo>
                  <a:lnTo>
                    <a:pt x="5126593" y="4152900"/>
                  </a:lnTo>
                  <a:lnTo>
                    <a:pt x="5135169" y="4191000"/>
                  </a:lnTo>
                  <a:lnTo>
                    <a:pt x="5143345" y="4241800"/>
                  </a:lnTo>
                  <a:lnTo>
                    <a:pt x="5151118" y="4292600"/>
                  </a:lnTo>
                  <a:lnTo>
                    <a:pt x="5158488" y="4330700"/>
                  </a:lnTo>
                  <a:lnTo>
                    <a:pt x="5165452" y="4381500"/>
                  </a:lnTo>
                  <a:lnTo>
                    <a:pt x="5172009" y="4432300"/>
                  </a:lnTo>
                  <a:lnTo>
                    <a:pt x="5178156" y="4470400"/>
                  </a:lnTo>
                  <a:lnTo>
                    <a:pt x="5183892" y="4521200"/>
                  </a:lnTo>
                  <a:lnTo>
                    <a:pt x="5189215" y="4572000"/>
                  </a:lnTo>
                  <a:lnTo>
                    <a:pt x="5194123" y="4610100"/>
                  </a:lnTo>
                  <a:lnTo>
                    <a:pt x="5198613" y="4660900"/>
                  </a:lnTo>
                  <a:lnTo>
                    <a:pt x="5202685" y="4711700"/>
                  </a:lnTo>
                  <a:lnTo>
                    <a:pt x="5206337" y="4749800"/>
                  </a:lnTo>
                  <a:lnTo>
                    <a:pt x="5209565" y="4800600"/>
                  </a:lnTo>
                  <a:lnTo>
                    <a:pt x="5212370" y="4851400"/>
                  </a:lnTo>
                  <a:lnTo>
                    <a:pt x="5214748" y="4902200"/>
                  </a:lnTo>
                  <a:lnTo>
                    <a:pt x="5216698" y="4940300"/>
                  </a:lnTo>
                  <a:lnTo>
                    <a:pt x="5218217" y="4991100"/>
                  </a:lnTo>
                  <a:lnTo>
                    <a:pt x="5219305" y="5041900"/>
                  </a:lnTo>
                  <a:lnTo>
                    <a:pt x="5219959" y="5092700"/>
                  </a:lnTo>
                  <a:lnTo>
                    <a:pt x="5220178" y="5143500"/>
                  </a:lnTo>
                  <a:lnTo>
                    <a:pt x="5219959" y="5181600"/>
                  </a:lnTo>
                  <a:lnTo>
                    <a:pt x="5219305" y="5232400"/>
                  </a:lnTo>
                  <a:lnTo>
                    <a:pt x="5218217" y="5283200"/>
                  </a:lnTo>
                  <a:lnTo>
                    <a:pt x="5216698" y="5334000"/>
                  </a:lnTo>
                  <a:lnTo>
                    <a:pt x="5214748" y="5372100"/>
                  </a:lnTo>
                  <a:lnTo>
                    <a:pt x="5212370" y="5422900"/>
                  </a:lnTo>
                  <a:lnTo>
                    <a:pt x="5209565" y="5473700"/>
                  </a:lnTo>
                  <a:lnTo>
                    <a:pt x="5206337" y="5524500"/>
                  </a:lnTo>
                  <a:lnTo>
                    <a:pt x="5202685" y="5562600"/>
                  </a:lnTo>
                  <a:lnTo>
                    <a:pt x="5198613" y="5613400"/>
                  </a:lnTo>
                  <a:lnTo>
                    <a:pt x="5194123" y="5664200"/>
                  </a:lnTo>
                  <a:lnTo>
                    <a:pt x="5189215" y="5715000"/>
                  </a:lnTo>
                  <a:lnTo>
                    <a:pt x="5183892" y="5753100"/>
                  </a:lnTo>
                  <a:lnTo>
                    <a:pt x="5178156" y="5803900"/>
                  </a:lnTo>
                  <a:lnTo>
                    <a:pt x="5172009" y="5854700"/>
                  </a:lnTo>
                  <a:lnTo>
                    <a:pt x="5165452" y="5892800"/>
                  </a:lnTo>
                  <a:lnTo>
                    <a:pt x="5158488" y="5943600"/>
                  </a:lnTo>
                  <a:lnTo>
                    <a:pt x="5151118" y="5994400"/>
                  </a:lnTo>
                  <a:lnTo>
                    <a:pt x="5143345" y="6032500"/>
                  </a:lnTo>
                  <a:lnTo>
                    <a:pt x="5135169" y="6083300"/>
                  </a:lnTo>
                  <a:lnTo>
                    <a:pt x="5126593" y="6121400"/>
                  </a:lnTo>
                  <a:lnTo>
                    <a:pt x="5117619" y="6172200"/>
                  </a:lnTo>
                  <a:lnTo>
                    <a:pt x="5108249" y="6223000"/>
                  </a:lnTo>
                  <a:lnTo>
                    <a:pt x="5098485" y="6261100"/>
                  </a:lnTo>
                  <a:lnTo>
                    <a:pt x="5088327" y="6311900"/>
                  </a:lnTo>
                  <a:lnTo>
                    <a:pt x="5077779" y="6350000"/>
                  </a:lnTo>
                  <a:lnTo>
                    <a:pt x="5066843" y="6400800"/>
                  </a:lnTo>
                  <a:lnTo>
                    <a:pt x="5055519" y="6438900"/>
                  </a:lnTo>
                  <a:lnTo>
                    <a:pt x="5043810" y="6489700"/>
                  </a:lnTo>
                  <a:lnTo>
                    <a:pt x="5031718" y="6527800"/>
                  </a:lnTo>
                  <a:lnTo>
                    <a:pt x="5019245" y="6578600"/>
                  </a:lnTo>
                  <a:lnTo>
                    <a:pt x="5006392" y="6616700"/>
                  </a:lnTo>
                  <a:lnTo>
                    <a:pt x="4993162" y="6667500"/>
                  </a:lnTo>
                  <a:lnTo>
                    <a:pt x="4979556" y="6705600"/>
                  </a:lnTo>
                  <a:lnTo>
                    <a:pt x="4965576" y="6756400"/>
                  </a:lnTo>
                  <a:lnTo>
                    <a:pt x="4951224" y="6794500"/>
                  </a:lnTo>
                  <a:lnTo>
                    <a:pt x="4936502" y="6845300"/>
                  </a:lnTo>
                  <a:lnTo>
                    <a:pt x="4921412" y="6883400"/>
                  </a:lnTo>
                  <a:lnTo>
                    <a:pt x="4905955" y="6921500"/>
                  </a:lnTo>
                  <a:lnTo>
                    <a:pt x="4890134" y="6972300"/>
                  </a:lnTo>
                  <a:lnTo>
                    <a:pt x="4873950" y="7010400"/>
                  </a:lnTo>
                  <a:lnTo>
                    <a:pt x="4857406" y="7048500"/>
                  </a:lnTo>
                  <a:lnTo>
                    <a:pt x="4840503" y="7099300"/>
                  </a:lnTo>
                  <a:lnTo>
                    <a:pt x="4823243" y="7137400"/>
                  </a:lnTo>
                  <a:lnTo>
                    <a:pt x="4805628" y="7175500"/>
                  </a:lnTo>
                  <a:lnTo>
                    <a:pt x="4787659" y="7226300"/>
                  </a:lnTo>
                  <a:lnTo>
                    <a:pt x="4769339" y="7264400"/>
                  </a:lnTo>
                  <a:lnTo>
                    <a:pt x="4750670" y="7302500"/>
                  </a:lnTo>
                  <a:lnTo>
                    <a:pt x="4731653" y="7340600"/>
                  </a:lnTo>
                  <a:lnTo>
                    <a:pt x="4712290" y="7391400"/>
                  </a:lnTo>
                  <a:lnTo>
                    <a:pt x="4692584" y="7429500"/>
                  </a:lnTo>
                  <a:lnTo>
                    <a:pt x="4672535" y="7467600"/>
                  </a:lnTo>
                  <a:lnTo>
                    <a:pt x="4652147" y="7505700"/>
                  </a:lnTo>
                  <a:lnTo>
                    <a:pt x="4631420" y="7543800"/>
                  </a:lnTo>
                  <a:lnTo>
                    <a:pt x="4610357" y="7594600"/>
                  </a:lnTo>
                  <a:lnTo>
                    <a:pt x="4588959" y="7632700"/>
                  </a:lnTo>
                  <a:lnTo>
                    <a:pt x="4567228" y="7670800"/>
                  </a:lnTo>
                  <a:lnTo>
                    <a:pt x="4545167" y="7708900"/>
                  </a:lnTo>
                  <a:lnTo>
                    <a:pt x="4522777" y="7747000"/>
                  </a:lnTo>
                  <a:lnTo>
                    <a:pt x="4500060" y="7785100"/>
                  </a:lnTo>
                  <a:lnTo>
                    <a:pt x="4477018" y="7823200"/>
                  </a:lnTo>
                  <a:lnTo>
                    <a:pt x="4453653" y="7861300"/>
                  </a:lnTo>
                  <a:lnTo>
                    <a:pt x="4429966" y="7899400"/>
                  </a:lnTo>
                  <a:lnTo>
                    <a:pt x="4405960" y="7937500"/>
                  </a:lnTo>
                  <a:lnTo>
                    <a:pt x="4381636" y="7975600"/>
                  </a:lnTo>
                  <a:lnTo>
                    <a:pt x="4356996" y="8013700"/>
                  </a:lnTo>
                  <a:lnTo>
                    <a:pt x="4332043" y="8051800"/>
                  </a:lnTo>
                  <a:lnTo>
                    <a:pt x="4306777" y="8089900"/>
                  </a:lnTo>
                  <a:lnTo>
                    <a:pt x="4281202" y="8128000"/>
                  </a:lnTo>
                  <a:lnTo>
                    <a:pt x="4255318" y="8166100"/>
                  </a:lnTo>
                  <a:lnTo>
                    <a:pt x="4229127" y="8204200"/>
                  </a:lnTo>
                  <a:lnTo>
                    <a:pt x="4202632" y="8229600"/>
                  </a:lnTo>
                  <a:lnTo>
                    <a:pt x="4175835" y="8267700"/>
                  </a:lnTo>
                  <a:lnTo>
                    <a:pt x="4148736" y="8305800"/>
                  </a:lnTo>
                  <a:lnTo>
                    <a:pt x="4121339" y="8343900"/>
                  </a:lnTo>
                  <a:lnTo>
                    <a:pt x="4093645" y="8382000"/>
                  </a:lnTo>
                  <a:lnTo>
                    <a:pt x="4065656" y="8407400"/>
                  </a:lnTo>
                  <a:lnTo>
                    <a:pt x="4037373" y="8445500"/>
                  </a:lnTo>
                  <a:lnTo>
                    <a:pt x="4008799" y="8483600"/>
                  </a:lnTo>
                  <a:lnTo>
                    <a:pt x="3979935" y="8521700"/>
                  </a:lnTo>
                  <a:lnTo>
                    <a:pt x="3950784" y="8547100"/>
                  </a:lnTo>
                  <a:lnTo>
                    <a:pt x="3921347" y="8585200"/>
                  </a:lnTo>
                  <a:lnTo>
                    <a:pt x="3891626" y="8610600"/>
                  </a:lnTo>
                  <a:lnTo>
                    <a:pt x="3861623" y="8648700"/>
                  </a:lnTo>
                  <a:lnTo>
                    <a:pt x="3831340" y="8686800"/>
                  </a:lnTo>
                  <a:lnTo>
                    <a:pt x="3800778" y="8712200"/>
                  </a:lnTo>
                  <a:lnTo>
                    <a:pt x="3769940" y="8750300"/>
                  </a:lnTo>
                  <a:lnTo>
                    <a:pt x="3738828" y="8775700"/>
                  </a:lnTo>
                  <a:lnTo>
                    <a:pt x="3707443" y="8813800"/>
                  </a:lnTo>
                  <a:lnTo>
                    <a:pt x="3675787" y="8839200"/>
                  </a:lnTo>
                  <a:lnTo>
                    <a:pt x="3643862" y="8877300"/>
                  </a:lnTo>
                  <a:lnTo>
                    <a:pt x="3611670" y="8902700"/>
                  </a:lnTo>
                  <a:lnTo>
                    <a:pt x="3579213" y="8940800"/>
                  </a:lnTo>
                  <a:lnTo>
                    <a:pt x="3546493" y="8966200"/>
                  </a:lnTo>
                  <a:lnTo>
                    <a:pt x="3513511" y="9004300"/>
                  </a:lnTo>
                  <a:lnTo>
                    <a:pt x="3446771" y="9055100"/>
                  </a:lnTo>
                  <a:lnTo>
                    <a:pt x="3413016" y="9093200"/>
                  </a:lnTo>
                  <a:lnTo>
                    <a:pt x="3310235" y="9169400"/>
                  </a:lnTo>
                  <a:lnTo>
                    <a:pt x="3275476" y="9207500"/>
                  </a:lnTo>
                  <a:lnTo>
                    <a:pt x="3205220" y="9258300"/>
                  </a:lnTo>
                  <a:lnTo>
                    <a:pt x="3061810" y="9359900"/>
                  </a:lnTo>
                  <a:lnTo>
                    <a:pt x="3025365" y="9398000"/>
                  </a:lnTo>
                  <a:lnTo>
                    <a:pt x="2877269" y="9499600"/>
                  </a:lnTo>
                  <a:lnTo>
                    <a:pt x="2839676" y="9512300"/>
                  </a:lnTo>
                  <a:lnTo>
                    <a:pt x="2801859" y="9537700"/>
                  </a:lnTo>
                  <a:lnTo>
                    <a:pt x="2609480" y="9664700"/>
                  </a:lnTo>
                  <a:lnTo>
                    <a:pt x="2570359" y="9677400"/>
                  </a:lnTo>
                  <a:lnTo>
                    <a:pt x="2491485" y="9728200"/>
                  </a:lnTo>
                  <a:lnTo>
                    <a:pt x="2451737" y="9740900"/>
                  </a:lnTo>
                  <a:lnTo>
                    <a:pt x="2371626" y="9791700"/>
                  </a:lnTo>
                  <a:lnTo>
                    <a:pt x="2331268" y="9804400"/>
                  </a:lnTo>
                  <a:lnTo>
                    <a:pt x="2249954" y="9855200"/>
                  </a:lnTo>
                  <a:lnTo>
                    <a:pt x="2209002" y="9867900"/>
                  </a:lnTo>
                  <a:lnTo>
                    <a:pt x="2167857" y="9893300"/>
                  </a:lnTo>
                  <a:lnTo>
                    <a:pt x="2084991" y="9918700"/>
                  </a:lnTo>
                  <a:lnTo>
                    <a:pt x="2043274" y="9944100"/>
                  </a:lnTo>
                  <a:lnTo>
                    <a:pt x="2001372" y="9956800"/>
                  </a:lnTo>
                  <a:lnTo>
                    <a:pt x="1959284" y="9982200"/>
                  </a:lnTo>
                  <a:lnTo>
                    <a:pt x="1874563" y="10007600"/>
                  </a:lnTo>
                  <a:lnTo>
                    <a:pt x="1831933" y="10033000"/>
                  </a:lnTo>
                  <a:lnTo>
                    <a:pt x="1616162" y="10096500"/>
                  </a:lnTo>
                  <a:lnTo>
                    <a:pt x="1572498" y="10121900"/>
                  </a:lnTo>
                  <a:lnTo>
                    <a:pt x="1307091" y="10198100"/>
                  </a:lnTo>
                  <a:lnTo>
                    <a:pt x="1262304" y="10198100"/>
                  </a:lnTo>
                  <a:lnTo>
                    <a:pt x="1081648" y="10248900"/>
                  </a:lnTo>
                  <a:lnTo>
                    <a:pt x="1036117" y="10248900"/>
                  </a:lnTo>
                  <a:lnTo>
                    <a:pt x="944625" y="10274300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809" y="546104"/>
              <a:ext cx="7271589" cy="7287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6797" y="2244900"/>
              <a:ext cx="3694950" cy="49187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519" y="1028871"/>
              <a:ext cx="4531639" cy="6042972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5697764" y="8146548"/>
            <a:ext cx="2590800" cy="2140585"/>
          </a:xfrm>
          <a:custGeom>
            <a:avLst/>
            <a:gdLst/>
            <a:ahLst/>
            <a:cxnLst/>
            <a:rect l="l" t="t" r="r" b="b"/>
            <a:pathLst>
              <a:path w="2590800" h="2140584">
                <a:moveTo>
                  <a:pt x="2590236" y="2140451"/>
                </a:moveTo>
                <a:lnTo>
                  <a:pt x="30504" y="2140451"/>
                </a:lnTo>
                <a:lnTo>
                  <a:pt x="22181" y="2092156"/>
                </a:lnTo>
                <a:lnTo>
                  <a:pt x="15469" y="2045697"/>
                </a:lnTo>
                <a:lnTo>
                  <a:pt x="9941" y="1998865"/>
                </a:lnTo>
                <a:lnTo>
                  <a:pt x="5615" y="1951675"/>
                </a:lnTo>
                <a:lnTo>
                  <a:pt x="2506" y="1904143"/>
                </a:lnTo>
                <a:lnTo>
                  <a:pt x="629" y="1856285"/>
                </a:lnTo>
                <a:lnTo>
                  <a:pt x="0" y="1808116"/>
                </a:lnTo>
                <a:lnTo>
                  <a:pt x="629" y="1759947"/>
                </a:lnTo>
                <a:lnTo>
                  <a:pt x="2506" y="1712089"/>
                </a:lnTo>
                <a:lnTo>
                  <a:pt x="5615" y="1664557"/>
                </a:lnTo>
                <a:lnTo>
                  <a:pt x="9941" y="1617367"/>
                </a:lnTo>
                <a:lnTo>
                  <a:pt x="15469" y="1570535"/>
                </a:lnTo>
                <a:lnTo>
                  <a:pt x="22181" y="1524076"/>
                </a:lnTo>
                <a:lnTo>
                  <a:pt x="30064" y="1478006"/>
                </a:lnTo>
                <a:lnTo>
                  <a:pt x="39101" y="1432340"/>
                </a:lnTo>
                <a:lnTo>
                  <a:pt x="49276" y="1387094"/>
                </a:lnTo>
                <a:lnTo>
                  <a:pt x="60574" y="1342284"/>
                </a:lnTo>
                <a:lnTo>
                  <a:pt x="72980" y="1297926"/>
                </a:lnTo>
                <a:lnTo>
                  <a:pt x="86477" y="1254034"/>
                </a:lnTo>
                <a:lnTo>
                  <a:pt x="101051" y="1210625"/>
                </a:lnTo>
                <a:lnTo>
                  <a:pt x="116685" y="1167714"/>
                </a:lnTo>
                <a:lnTo>
                  <a:pt x="133364" y="1125317"/>
                </a:lnTo>
                <a:lnTo>
                  <a:pt x="151072" y="1083449"/>
                </a:lnTo>
                <a:lnTo>
                  <a:pt x="169794" y="1042126"/>
                </a:lnTo>
                <a:lnTo>
                  <a:pt x="189514" y="1001364"/>
                </a:lnTo>
                <a:lnTo>
                  <a:pt x="210216" y="961178"/>
                </a:lnTo>
                <a:lnTo>
                  <a:pt x="231885" y="921585"/>
                </a:lnTo>
                <a:lnTo>
                  <a:pt x="254505" y="882598"/>
                </a:lnTo>
                <a:lnTo>
                  <a:pt x="278061" y="844235"/>
                </a:lnTo>
                <a:lnTo>
                  <a:pt x="302536" y="806511"/>
                </a:lnTo>
                <a:lnTo>
                  <a:pt x="327916" y="769440"/>
                </a:lnTo>
                <a:lnTo>
                  <a:pt x="354185" y="733040"/>
                </a:lnTo>
                <a:lnTo>
                  <a:pt x="381327" y="697326"/>
                </a:lnTo>
                <a:lnTo>
                  <a:pt x="409326" y="662313"/>
                </a:lnTo>
                <a:lnTo>
                  <a:pt x="438167" y="628016"/>
                </a:lnTo>
                <a:lnTo>
                  <a:pt x="467834" y="594453"/>
                </a:lnTo>
                <a:lnTo>
                  <a:pt x="498312" y="561637"/>
                </a:lnTo>
                <a:lnTo>
                  <a:pt x="529584" y="529585"/>
                </a:lnTo>
                <a:lnTo>
                  <a:pt x="561636" y="498312"/>
                </a:lnTo>
                <a:lnTo>
                  <a:pt x="594452" y="467834"/>
                </a:lnTo>
                <a:lnTo>
                  <a:pt x="628016" y="438167"/>
                </a:lnTo>
                <a:lnTo>
                  <a:pt x="662312" y="409326"/>
                </a:lnTo>
                <a:lnTo>
                  <a:pt x="697326" y="381327"/>
                </a:lnTo>
                <a:lnTo>
                  <a:pt x="733040" y="354185"/>
                </a:lnTo>
                <a:lnTo>
                  <a:pt x="769440" y="327917"/>
                </a:lnTo>
                <a:lnTo>
                  <a:pt x="806510" y="302537"/>
                </a:lnTo>
                <a:lnTo>
                  <a:pt x="844235" y="278061"/>
                </a:lnTo>
                <a:lnTo>
                  <a:pt x="882598" y="254505"/>
                </a:lnTo>
                <a:lnTo>
                  <a:pt x="921584" y="231885"/>
                </a:lnTo>
                <a:lnTo>
                  <a:pt x="961178" y="210216"/>
                </a:lnTo>
                <a:lnTo>
                  <a:pt x="1001364" y="189514"/>
                </a:lnTo>
                <a:lnTo>
                  <a:pt x="1042126" y="169794"/>
                </a:lnTo>
                <a:lnTo>
                  <a:pt x="1083449" y="151072"/>
                </a:lnTo>
                <a:lnTo>
                  <a:pt x="1125317" y="133364"/>
                </a:lnTo>
                <a:lnTo>
                  <a:pt x="1167714" y="116685"/>
                </a:lnTo>
                <a:lnTo>
                  <a:pt x="1210625" y="101051"/>
                </a:lnTo>
                <a:lnTo>
                  <a:pt x="1254034" y="86477"/>
                </a:lnTo>
                <a:lnTo>
                  <a:pt x="1297926" y="72980"/>
                </a:lnTo>
                <a:lnTo>
                  <a:pt x="1342284" y="60574"/>
                </a:lnTo>
                <a:lnTo>
                  <a:pt x="1387094" y="49276"/>
                </a:lnTo>
                <a:lnTo>
                  <a:pt x="1432340" y="39101"/>
                </a:lnTo>
                <a:lnTo>
                  <a:pt x="1478006" y="30064"/>
                </a:lnTo>
                <a:lnTo>
                  <a:pt x="1524076" y="22181"/>
                </a:lnTo>
                <a:lnTo>
                  <a:pt x="1570535" y="15469"/>
                </a:lnTo>
                <a:lnTo>
                  <a:pt x="1617368" y="9941"/>
                </a:lnTo>
                <a:lnTo>
                  <a:pt x="1664557" y="5615"/>
                </a:lnTo>
                <a:lnTo>
                  <a:pt x="1712089" y="2506"/>
                </a:lnTo>
                <a:lnTo>
                  <a:pt x="1759948" y="629"/>
                </a:lnTo>
                <a:lnTo>
                  <a:pt x="1808117" y="0"/>
                </a:lnTo>
                <a:lnTo>
                  <a:pt x="1856286" y="629"/>
                </a:lnTo>
                <a:lnTo>
                  <a:pt x="1904144" y="2506"/>
                </a:lnTo>
                <a:lnTo>
                  <a:pt x="1951676" y="5615"/>
                </a:lnTo>
                <a:lnTo>
                  <a:pt x="1998866" y="9941"/>
                </a:lnTo>
                <a:lnTo>
                  <a:pt x="2045698" y="15469"/>
                </a:lnTo>
                <a:lnTo>
                  <a:pt x="2092157" y="22181"/>
                </a:lnTo>
                <a:lnTo>
                  <a:pt x="2138227" y="30064"/>
                </a:lnTo>
                <a:lnTo>
                  <a:pt x="2183893" y="39101"/>
                </a:lnTo>
                <a:lnTo>
                  <a:pt x="2229139" y="49276"/>
                </a:lnTo>
                <a:lnTo>
                  <a:pt x="2273948" y="60574"/>
                </a:lnTo>
                <a:lnTo>
                  <a:pt x="2318307" y="72980"/>
                </a:lnTo>
                <a:lnTo>
                  <a:pt x="2362199" y="86477"/>
                </a:lnTo>
                <a:lnTo>
                  <a:pt x="2405608" y="101051"/>
                </a:lnTo>
                <a:lnTo>
                  <a:pt x="2448519" y="116685"/>
                </a:lnTo>
                <a:lnTo>
                  <a:pt x="2490916" y="133364"/>
                </a:lnTo>
                <a:lnTo>
                  <a:pt x="2532784" y="151072"/>
                </a:lnTo>
                <a:lnTo>
                  <a:pt x="2574107" y="169794"/>
                </a:lnTo>
                <a:lnTo>
                  <a:pt x="2590236" y="177597"/>
                </a:lnTo>
                <a:lnTo>
                  <a:pt x="2590236" y="2140451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кутник 8"/>
          <p:cNvSpPr/>
          <p:nvPr/>
        </p:nvSpPr>
        <p:spPr>
          <a:xfrm>
            <a:off x="8278108" y="885052"/>
            <a:ext cx="8348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2250">
              <a:lnSpc>
                <a:spcPct val="100000"/>
              </a:lnSpc>
              <a:spcBef>
                <a:spcPts val="880"/>
              </a:spcBef>
              <a:buSzPct val="94444"/>
              <a:tabLst>
                <a:tab pos="622300" algn="l"/>
              </a:tabLst>
            </a:pPr>
            <a:r>
              <a:rPr lang="uk-UA" sz="4000" b="1" spc="100" dirty="0" smtClean="0">
                <a:solidFill>
                  <a:srgbClr val="171717"/>
                </a:solidFill>
                <a:latin typeface="Tahoma"/>
                <a:cs typeface="Tahoma"/>
              </a:rPr>
              <a:t>В ПОЛОЖЕННІ ВИКЛАДЕНО:</a:t>
            </a:r>
            <a:endParaRPr lang="uk-UA" sz="40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057400" y="2400300"/>
            <a:ext cx="13030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Arial Black" panose="020B0A04020102020204" pitchFamily="34" charset="0"/>
              </a:rPr>
              <a:t>Яку </a:t>
            </a:r>
            <a:r>
              <a:rPr lang="ru-RU" sz="6000" dirty="0" err="1" smtClean="0">
                <a:latin typeface="Arial Black" panose="020B0A04020102020204" pitchFamily="34" charset="0"/>
              </a:rPr>
              <a:t>документацію</a:t>
            </a:r>
            <a:r>
              <a:rPr lang="ru-RU" sz="6000" dirty="0" smtClean="0">
                <a:latin typeface="Arial Black" panose="020B0A04020102020204" pitchFamily="34" charset="0"/>
              </a:rPr>
              <a:t>, в </a:t>
            </a:r>
            <a:r>
              <a:rPr lang="ru-RU" sz="6000" dirty="0" err="1" smtClean="0">
                <a:latin typeface="Arial Black" panose="020B0A04020102020204" pitchFamily="34" charset="0"/>
              </a:rPr>
              <a:t>яких</a:t>
            </a:r>
            <a:r>
              <a:rPr lang="ru-RU" sz="6000" dirty="0" smtClean="0">
                <a:latin typeface="Arial Black" panose="020B0A04020102020204" pitchFamily="34" charset="0"/>
              </a:rPr>
              <a:t> </a:t>
            </a:r>
            <a:r>
              <a:rPr lang="ru-RU" sz="6000" dirty="0" err="1" smtClean="0">
                <a:latin typeface="Arial Black" panose="020B0A04020102020204" pitchFamily="34" charset="0"/>
              </a:rPr>
              <a:t>випадках</a:t>
            </a:r>
            <a:r>
              <a:rPr lang="ru-RU" sz="6000" dirty="0" smtClean="0">
                <a:latin typeface="Arial Black" panose="020B0A04020102020204" pitchFamily="34" charset="0"/>
              </a:rPr>
              <a:t> і як правильно </a:t>
            </a:r>
            <a:r>
              <a:rPr lang="ru-RU" sz="6000" dirty="0" err="1" smtClean="0">
                <a:latin typeface="Arial Black" panose="020B0A04020102020204" pitchFamily="34" charset="0"/>
              </a:rPr>
              <a:t>оформляти</a:t>
            </a:r>
            <a:endParaRPr lang="uk-UA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75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52785" y="3335012"/>
            <a:ext cx="4417695" cy="3654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86995" algn="ctr">
              <a:lnSpc>
                <a:spcPct val="116100"/>
              </a:lnSpc>
              <a:spcBef>
                <a:spcPts val="100"/>
              </a:spcBef>
              <a:tabLst>
                <a:tab pos="4404360" algn="l"/>
              </a:tabLst>
            </a:pPr>
            <a:r>
              <a:rPr lang="uk-UA" sz="3600" b="1" i="1" u="sng" spc="210" dirty="0" smtClean="0">
                <a:solidFill>
                  <a:srgbClr val="FFFFFF"/>
                </a:solidFill>
                <a:latin typeface="Courier New"/>
                <a:cs typeface="Courier New"/>
              </a:rPr>
              <a:t>НАКАЗ</a:t>
            </a:r>
            <a:r>
              <a:rPr sz="2800" b="1" i="1" spc="-894" dirty="0" smtClean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b="1" spc="45" dirty="0">
                <a:solidFill>
                  <a:srgbClr val="FFFFFF"/>
                </a:solidFill>
                <a:latin typeface="Tahoma"/>
                <a:cs typeface="Tahoma"/>
              </a:rPr>
              <a:t>керівника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закладу</a:t>
            </a:r>
            <a:r>
              <a:rPr sz="2800" b="1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освіти</a:t>
            </a:r>
            <a:r>
              <a:rPr sz="2800" b="1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40" dirty="0">
                <a:solidFill>
                  <a:srgbClr val="FFFFFF"/>
                </a:solidFill>
                <a:latin typeface="Tahoma"/>
                <a:cs typeface="Tahoma"/>
              </a:rPr>
              <a:t>“Про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організацію педагогічної </a:t>
            </a:r>
            <a:r>
              <a:rPr sz="2800" b="1" spc="55" dirty="0">
                <a:solidFill>
                  <a:srgbClr val="FFFFFF"/>
                </a:solidFill>
                <a:latin typeface="Tahoma"/>
                <a:cs typeface="Tahoma"/>
              </a:rPr>
              <a:t>інтернатури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2800" u="heavy" dirty="0">
                <a:solidFill>
                  <a:srgbClr val="FFFFFF"/>
                </a:solidFill>
                <a:uFill>
                  <a:solidFill>
                    <a:srgbClr val="FEFEFE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28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65" dirty="0">
                <a:solidFill>
                  <a:srgbClr val="FFFFFF"/>
                </a:solidFill>
                <a:latin typeface="Tahoma"/>
                <a:cs typeface="Tahoma"/>
              </a:rPr>
              <a:t>призначення </a:t>
            </a: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наставника”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8067" y="7342866"/>
            <a:ext cx="4580890" cy="213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599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Видається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ДЕНЬ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ПРИЙНЯТТЯ </a:t>
            </a:r>
            <a:r>
              <a:rPr sz="2000" spc="-20" dirty="0">
                <a:solidFill>
                  <a:srgbClr val="FFFFFF"/>
                </a:solidFill>
                <a:latin typeface="Tahoma"/>
                <a:cs typeface="Tahoma"/>
              </a:rPr>
              <a:t>педагога,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який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має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стажу</a:t>
            </a:r>
            <a:r>
              <a:rPr sz="20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педагогічних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посадах.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90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зазначити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термін</a:t>
            </a:r>
            <a:r>
              <a:rPr sz="20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рік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ahoma"/>
                <a:cs typeface="Tahoma"/>
              </a:rPr>
              <a:t>(літні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місяці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теж 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враховуються)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наприклад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20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01.10.2025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31.08.2026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3583" y="3461746"/>
            <a:ext cx="4641215" cy="2406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635" algn="ctr">
              <a:lnSpc>
                <a:spcPct val="117900"/>
              </a:lnSpc>
              <a:spcBef>
                <a:spcPts val="90"/>
              </a:spcBef>
            </a:pPr>
            <a:r>
              <a:rPr lang="uk-UA" sz="2650" b="1" i="1" u="sng" spc="-10" dirty="0" smtClean="0">
                <a:solidFill>
                  <a:srgbClr val="FFFFFF"/>
                </a:solidFill>
                <a:latin typeface="Verdana"/>
                <a:cs typeface="Verdana"/>
              </a:rPr>
              <a:t>ПРОГРАМА</a:t>
            </a:r>
            <a:r>
              <a:rPr sz="2650" b="1" i="1" spc="-210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50" b="1" spc="-10" dirty="0">
                <a:solidFill>
                  <a:srgbClr val="FFFFFF"/>
                </a:solidFill>
                <a:latin typeface="Tahoma"/>
                <a:cs typeface="Tahoma"/>
              </a:rPr>
              <a:t>педагогічної </a:t>
            </a:r>
            <a:r>
              <a:rPr sz="2650" b="1" spc="55" dirty="0">
                <a:solidFill>
                  <a:srgbClr val="FFFFFF"/>
                </a:solidFill>
                <a:latin typeface="Tahoma"/>
                <a:cs typeface="Tahoma"/>
              </a:rPr>
              <a:t>інтернатури,</a:t>
            </a:r>
            <a:r>
              <a:rPr sz="265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50" b="1" spc="-25" dirty="0">
                <a:solidFill>
                  <a:srgbClr val="FFFFFF"/>
                </a:solidFill>
                <a:latin typeface="Tahoma"/>
                <a:cs typeface="Tahoma"/>
              </a:rPr>
              <a:t>яка </a:t>
            </a:r>
            <a:r>
              <a:rPr sz="2650" b="1" spc="80" dirty="0">
                <a:solidFill>
                  <a:srgbClr val="FFFFFF"/>
                </a:solidFill>
                <a:latin typeface="Tahoma"/>
                <a:cs typeface="Tahoma"/>
              </a:rPr>
              <a:t>педедбачає</a:t>
            </a:r>
            <a:r>
              <a:rPr sz="265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50" b="1" spc="80" dirty="0">
                <a:solidFill>
                  <a:srgbClr val="FFFFFF"/>
                </a:solidFill>
                <a:latin typeface="Tahoma"/>
                <a:cs typeface="Tahoma"/>
              </a:rPr>
              <a:t>теоритичну</a:t>
            </a:r>
            <a:r>
              <a:rPr sz="265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50" b="1" spc="-50" dirty="0">
                <a:solidFill>
                  <a:srgbClr val="FFFFFF"/>
                </a:solidFill>
                <a:latin typeface="Tahoma"/>
                <a:cs typeface="Tahoma"/>
              </a:rPr>
              <a:t>і </a:t>
            </a:r>
            <a:r>
              <a:rPr sz="2650" b="1" spc="70" dirty="0">
                <a:solidFill>
                  <a:srgbClr val="FFFFFF"/>
                </a:solidFill>
                <a:latin typeface="Tahoma"/>
                <a:cs typeface="Tahoma"/>
              </a:rPr>
              <a:t>практичну</a:t>
            </a:r>
            <a:r>
              <a:rPr sz="265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50" b="1" spc="70" dirty="0">
                <a:solidFill>
                  <a:srgbClr val="FFFFFF"/>
                </a:solidFill>
                <a:latin typeface="Tahoma"/>
                <a:cs typeface="Tahoma"/>
              </a:rPr>
              <a:t>допомогу </a:t>
            </a:r>
            <a:r>
              <a:rPr sz="2650" b="1" spc="65" dirty="0">
                <a:solidFill>
                  <a:srgbClr val="FFFFFF"/>
                </a:solidFill>
                <a:latin typeface="Tahoma"/>
                <a:cs typeface="Tahoma"/>
              </a:rPr>
              <a:t>інтерну</a:t>
            </a:r>
            <a:endParaRPr sz="265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25384" y="7350793"/>
            <a:ext cx="4637405" cy="15727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4999"/>
              </a:lnSpc>
              <a:spcBef>
                <a:spcPts val="95"/>
              </a:spcBef>
            </a:pP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Вимоги</a:t>
            </a:r>
            <a:r>
              <a:rPr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вказані</a:t>
            </a:r>
            <a:r>
              <a:rPr spc="4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5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55" dirty="0">
                <a:solidFill>
                  <a:srgbClr val="FFFFFF"/>
                </a:solidFill>
                <a:latin typeface="Tahoma"/>
                <a:cs typeface="Tahoma"/>
              </a:rPr>
              <a:t>п.9,</a:t>
            </a:r>
            <a:r>
              <a:rPr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60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r>
              <a:rPr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Положення</a:t>
            </a:r>
            <a:r>
              <a:rPr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(бажано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орієнтуватися</a:t>
            </a:r>
            <a:r>
              <a:rPr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Професійний</a:t>
            </a:r>
            <a:r>
              <a:rPr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стандарт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2Вчитель</a:t>
            </a:r>
            <a:r>
              <a:rPr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закладу</a:t>
            </a:r>
            <a:r>
              <a:rPr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загальної</a:t>
            </a:r>
            <a:r>
              <a:rPr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середньої</a:t>
            </a:r>
            <a:r>
              <a:rPr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освіти” </a:t>
            </a:r>
            <a:r>
              <a:rPr spc="-20" dirty="0">
                <a:solidFill>
                  <a:srgbClr val="FFFFFF"/>
                </a:solidFill>
                <a:latin typeface="Tahoma"/>
                <a:cs typeface="Tahoma"/>
              </a:rPr>
              <a:t>наказ</a:t>
            </a:r>
            <a:r>
              <a:rPr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pc="190" dirty="0">
                <a:solidFill>
                  <a:srgbClr val="FFFFFF"/>
                </a:solidFill>
                <a:latin typeface="Tahoma"/>
                <a:cs typeface="Tahoma"/>
              </a:rPr>
              <a:t>МОН</a:t>
            </a:r>
            <a:r>
              <a:rPr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від</a:t>
            </a:r>
            <a:r>
              <a:rPr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29.08.2024 </a:t>
            </a:r>
            <a:r>
              <a:rPr spc="-10" dirty="0">
                <a:solidFill>
                  <a:srgbClr val="FFFFFF"/>
                </a:solidFill>
                <a:latin typeface="Tahoma"/>
                <a:cs typeface="Tahoma"/>
              </a:rPr>
              <a:t>№1225.</a:t>
            </a:r>
            <a:endParaRPr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23583" y="8983600"/>
            <a:ext cx="4627880" cy="621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5145" marR="5080" indent="-513080">
              <a:lnSpc>
                <a:spcPct val="114999"/>
              </a:lnSpc>
              <a:spcBef>
                <a:spcPts val="95"/>
              </a:spcBef>
            </a:pPr>
            <a:r>
              <a:rPr sz="1700" spc="110" dirty="0">
                <a:solidFill>
                  <a:srgbClr val="FFFFFF"/>
                </a:solidFill>
                <a:latin typeface="Tahoma"/>
                <a:cs typeface="Tahoma"/>
              </a:rPr>
              <a:t>ОБГОВОРЕНО</a:t>
            </a:r>
            <a:r>
              <a:rPr sz="17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7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FFFF"/>
                </a:solidFill>
                <a:latin typeface="Tahoma"/>
                <a:cs typeface="Tahoma"/>
              </a:rPr>
              <a:t>засіданні</a:t>
            </a:r>
            <a:r>
              <a:rPr sz="17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FFFF"/>
                </a:solidFill>
                <a:latin typeface="Tahoma"/>
                <a:cs typeface="Tahoma"/>
              </a:rPr>
              <a:t>педагогічної</a:t>
            </a:r>
            <a:r>
              <a:rPr sz="17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Tahoma"/>
                <a:cs typeface="Tahoma"/>
              </a:rPr>
              <a:t>ради </a:t>
            </a:r>
            <a:r>
              <a:rPr sz="1700" spc="105" dirty="0">
                <a:solidFill>
                  <a:srgbClr val="FFFFFF"/>
                </a:solidFill>
                <a:latin typeface="Tahoma"/>
                <a:cs typeface="Tahoma"/>
              </a:rPr>
              <a:t>ЗАТВЕРДЖЕНО</a:t>
            </a:r>
            <a:r>
              <a:rPr sz="17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FFFF"/>
                </a:solidFill>
                <a:latin typeface="Tahoma"/>
                <a:cs typeface="Tahoma"/>
              </a:rPr>
              <a:t>наказом</a:t>
            </a:r>
            <a:r>
              <a:rPr sz="17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ahoma"/>
                <a:cs typeface="Tahoma"/>
              </a:rPr>
              <a:t>керівника</a:t>
            </a:r>
            <a:endParaRPr sz="17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11236" y="7338522"/>
            <a:ext cx="4316730" cy="65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10">
              <a:lnSpc>
                <a:spcPct val="117900"/>
              </a:lnSpc>
              <a:spcBef>
                <a:spcPts val="95"/>
              </a:spcBef>
            </a:pP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Вимога</a:t>
            </a:r>
            <a:r>
              <a:rPr sz="17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п.14</a:t>
            </a:r>
            <a:r>
              <a:rPr sz="175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Положення:</a:t>
            </a:r>
            <a:r>
              <a:rPr sz="175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звіт</a:t>
            </a:r>
            <a:r>
              <a:rPr sz="17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Tahoma"/>
                <a:cs typeface="Tahoma"/>
              </a:rPr>
              <a:t>виконання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програми</a:t>
            </a:r>
            <a:r>
              <a:rPr sz="175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заслуховується</a:t>
            </a:r>
            <a:r>
              <a:rPr sz="175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75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dirty="0">
                <a:solidFill>
                  <a:srgbClr val="FFFFFF"/>
                </a:solidFill>
                <a:latin typeface="Tahoma"/>
                <a:cs typeface="Tahoma"/>
              </a:rPr>
              <a:t>засіданні</a:t>
            </a:r>
            <a:r>
              <a:rPr sz="175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endParaRPr sz="175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017026"/>
            <a:ext cx="4772264" cy="285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4279" y="6988451"/>
            <a:ext cx="4772264" cy="285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9858" y="6959876"/>
            <a:ext cx="4772264" cy="28574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951695" y="2202103"/>
            <a:ext cx="933450" cy="933450"/>
            <a:chOff x="2951695" y="2202103"/>
            <a:chExt cx="933450" cy="933450"/>
          </a:xfrm>
        </p:grpSpPr>
        <p:sp>
          <p:nvSpPr>
            <p:cNvPr id="13" name="object 13"/>
            <p:cNvSpPr/>
            <p:nvPr/>
          </p:nvSpPr>
          <p:spPr>
            <a:xfrm>
              <a:off x="2951695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5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5" y="0"/>
                  </a:lnTo>
                  <a:lnTo>
                    <a:pt x="514445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4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7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50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7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4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5" y="931040"/>
                  </a:lnTo>
                  <a:lnTo>
                    <a:pt x="466725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88289" y="2498108"/>
              <a:ext cx="257175" cy="341630"/>
            </a:xfrm>
            <a:custGeom>
              <a:avLst/>
              <a:gdLst/>
              <a:ahLst/>
              <a:cxnLst/>
              <a:rect l="l" t="t" r="r" b="b"/>
              <a:pathLst>
                <a:path w="257175" h="341630">
                  <a:moveTo>
                    <a:pt x="79662" y="113803"/>
                  </a:moveTo>
                  <a:lnTo>
                    <a:pt x="48773" y="113803"/>
                  </a:lnTo>
                  <a:lnTo>
                    <a:pt x="48773" y="81288"/>
                  </a:lnTo>
                  <a:lnTo>
                    <a:pt x="55164" y="49657"/>
                  </a:lnTo>
                  <a:lnTo>
                    <a:pt x="72590" y="23817"/>
                  </a:lnTo>
                  <a:lnTo>
                    <a:pt x="98430" y="6391"/>
                  </a:lnTo>
                  <a:lnTo>
                    <a:pt x="130061" y="0"/>
                  </a:lnTo>
                  <a:lnTo>
                    <a:pt x="161692" y="6391"/>
                  </a:lnTo>
                  <a:lnTo>
                    <a:pt x="187532" y="23817"/>
                  </a:lnTo>
                  <a:lnTo>
                    <a:pt x="192301" y="30889"/>
                  </a:lnTo>
                  <a:lnTo>
                    <a:pt x="130061" y="30889"/>
                  </a:lnTo>
                  <a:lnTo>
                    <a:pt x="110458" y="34855"/>
                  </a:lnTo>
                  <a:lnTo>
                    <a:pt x="94436" y="45663"/>
                  </a:lnTo>
                  <a:lnTo>
                    <a:pt x="83628" y="61685"/>
                  </a:lnTo>
                  <a:lnTo>
                    <a:pt x="79662" y="81288"/>
                  </a:lnTo>
                  <a:lnTo>
                    <a:pt x="79662" y="113803"/>
                  </a:lnTo>
                  <a:close/>
                </a:path>
                <a:path w="257175" h="341630">
                  <a:moveTo>
                    <a:pt x="211350" y="113803"/>
                  </a:moveTo>
                  <a:lnTo>
                    <a:pt x="180460" y="113803"/>
                  </a:lnTo>
                  <a:lnTo>
                    <a:pt x="180460" y="81288"/>
                  </a:lnTo>
                  <a:lnTo>
                    <a:pt x="176495" y="61685"/>
                  </a:lnTo>
                  <a:lnTo>
                    <a:pt x="165686" y="45663"/>
                  </a:lnTo>
                  <a:lnTo>
                    <a:pt x="149664" y="34855"/>
                  </a:lnTo>
                  <a:lnTo>
                    <a:pt x="130061" y="30889"/>
                  </a:lnTo>
                  <a:lnTo>
                    <a:pt x="192301" y="30889"/>
                  </a:lnTo>
                  <a:lnTo>
                    <a:pt x="204958" y="49657"/>
                  </a:lnTo>
                  <a:lnTo>
                    <a:pt x="211350" y="81288"/>
                  </a:lnTo>
                  <a:lnTo>
                    <a:pt x="211350" y="113803"/>
                  </a:lnTo>
                  <a:close/>
                </a:path>
                <a:path w="257175" h="341630">
                  <a:moveTo>
                    <a:pt x="227607" y="341411"/>
                  </a:moveTo>
                  <a:lnTo>
                    <a:pt x="32515" y="341411"/>
                  </a:lnTo>
                  <a:lnTo>
                    <a:pt x="19855" y="338857"/>
                  </a:lnTo>
                  <a:lnTo>
                    <a:pt x="9520" y="331890"/>
                  </a:lnTo>
                  <a:lnTo>
                    <a:pt x="2554" y="321555"/>
                  </a:lnTo>
                  <a:lnTo>
                    <a:pt x="0" y="308896"/>
                  </a:lnTo>
                  <a:lnTo>
                    <a:pt x="0" y="146319"/>
                  </a:lnTo>
                  <a:lnTo>
                    <a:pt x="2554" y="133659"/>
                  </a:lnTo>
                  <a:lnTo>
                    <a:pt x="9520" y="123324"/>
                  </a:lnTo>
                  <a:lnTo>
                    <a:pt x="19855" y="116358"/>
                  </a:lnTo>
                  <a:lnTo>
                    <a:pt x="32515" y="113803"/>
                  </a:lnTo>
                  <a:lnTo>
                    <a:pt x="227607" y="113803"/>
                  </a:lnTo>
                  <a:lnTo>
                    <a:pt x="240267" y="116358"/>
                  </a:lnTo>
                  <a:lnTo>
                    <a:pt x="250602" y="123324"/>
                  </a:lnTo>
                  <a:lnTo>
                    <a:pt x="256937" y="132723"/>
                  </a:lnTo>
                  <a:lnTo>
                    <a:pt x="256937" y="195092"/>
                  </a:lnTo>
                  <a:lnTo>
                    <a:pt x="130061" y="195092"/>
                  </a:lnTo>
                  <a:lnTo>
                    <a:pt x="117402" y="197646"/>
                  </a:lnTo>
                  <a:lnTo>
                    <a:pt x="107067" y="204613"/>
                  </a:lnTo>
                  <a:lnTo>
                    <a:pt x="100100" y="214948"/>
                  </a:lnTo>
                  <a:lnTo>
                    <a:pt x="97546" y="227607"/>
                  </a:lnTo>
                  <a:lnTo>
                    <a:pt x="100100" y="240267"/>
                  </a:lnTo>
                  <a:lnTo>
                    <a:pt x="107067" y="250602"/>
                  </a:lnTo>
                  <a:lnTo>
                    <a:pt x="117402" y="257568"/>
                  </a:lnTo>
                  <a:lnTo>
                    <a:pt x="130061" y="260123"/>
                  </a:lnTo>
                  <a:lnTo>
                    <a:pt x="256937" y="260123"/>
                  </a:lnTo>
                  <a:lnTo>
                    <a:pt x="256937" y="322492"/>
                  </a:lnTo>
                  <a:lnTo>
                    <a:pt x="250602" y="331890"/>
                  </a:lnTo>
                  <a:lnTo>
                    <a:pt x="240267" y="338857"/>
                  </a:lnTo>
                  <a:lnTo>
                    <a:pt x="227607" y="341411"/>
                  </a:lnTo>
                  <a:close/>
                </a:path>
                <a:path w="257175" h="341630">
                  <a:moveTo>
                    <a:pt x="256937" y="260123"/>
                  </a:moveTo>
                  <a:lnTo>
                    <a:pt x="130061" y="260123"/>
                  </a:lnTo>
                  <a:lnTo>
                    <a:pt x="142721" y="257568"/>
                  </a:lnTo>
                  <a:lnTo>
                    <a:pt x="153056" y="250602"/>
                  </a:lnTo>
                  <a:lnTo>
                    <a:pt x="160022" y="240267"/>
                  </a:lnTo>
                  <a:lnTo>
                    <a:pt x="162576" y="227607"/>
                  </a:lnTo>
                  <a:lnTo>
                    <a:pt x="160022" y="214948"/>
                  </a:lnTo>
                  <a:lnTo>
                    <a:pt x="153056" y="204613"/>
                  </a:lnTo>
                  <a:lnTo>
                    <a:pt x="142721" y="197646"/>
                  </a:lnTo>
                  <a:lnTo>
                    <a:pt x="130061" y="195092"/>
                  </a:lnTo>
                  <a:lnTo>
                    <a:pt x="256937" y="195092"/>
                  </a:lnTo>
                  <a:lnTo>
                    <a:pt x="256937" y="260123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677274" y="2202103"/>
            <a:ext cx="933450" cy="933450"/>
            <a:chOff x="8677274" y="2202103"/>
            <a:chExt cx="933450" cy="933450"/>
          </a:xfrm>
        </p:grpSpPr>
        <p:sp>
          <p:nvSpPr>
            <p:cNvPr id="16" name="object 16"/>
            <p:cNvSpPr/>
            <p:nvPr/>
          </p:nvSpPr>
          <p:spPr>
            <a:xfrm>
              <a:off x="8677274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4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4" y="0"/>
                  </a:lnTo>
                  <a:lnTo>
                    <a:pt x="514444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3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6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49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6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3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4" y="931040"/>
                  </a:lnTo>
                  <a:lnTo>
                    <a:pt x="466724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61423" y="2460368"/>
              <a:ext cx="361950" cy="417195"/>
            </a:xfrm>
            <a:custGeom>
              <a:avLst/>
              <a:gdLst/>
              <a:ahLst/>
              <a:cxnLst/>
              <a:rect l="l" t="t" r="r" b="b"/>
              <a:pathLst>
                <a:path w="361950" h="417194">
                  <a:moveTo>
                    <a:pt x="182569" y="121713"/>
                  </a:moveTo>
                  <a:lnTo>
                    <a:pt x="158897" y="116925"/>
                  </a:lnTo>
                  <a:lnTo>
                    <a:pt x="139551" y="103874"/>
                  </a:lnTo>
                  <a:lnTo>
                    <a:pt x="126500" y="84528"/>
                  </a:lnTo>
                  <a:lnTo>
                    <a:pt x="121713" y="60856"/>
                  </a:lnTo>
                  <a:lnTo>
                    <a:pt x="126500" y="37184"/>
                  </a:lnTo>
                  <a:lnTo>
                    <a:pt x="139551" y="17838"/>
                  </a:lnTo>
                  <a:lnTo>
                    <a:pt x="158897" y="4787"/>
                  </a:lnTo>
                  <a:lnTo>
                    <a:pt x="182569" y="0"/>
                  </a:lnTo>
                  <a:lnTo>
                    <a:pt x="206241" y="4787"/>
                  </a:lnTo>
                  <a:lnTo>
                    <a:pt x="225587" y="17838"/>
                  </a:lnTo>
                  <a:lnTo>
                    <a:pt x="238638" y="37184"/>
                  </a:lnTo>
                  <a:lnTo>
                    <a:pt x="243426" y="60856"/>
                  </a:lnTo>
                  <a:lnTo>
                    <a:pt x="238638" y="84528"/>
                  </a:lnTo>
                  <a:lnTo>
                    <a:pt x="225587" y="103874"/>
                  </a:lnTo>
                  <a:lnTo>
                    <a:pt x="206241" y="116925"/>
                  </a:lnTo>
                  <a:lnTo>
                    <a:pt x="182569" y="121713"/>
                  </a:lnTo>
                  <a:close/>
                </a:path>
                <a:path w="361950" h="417194">
                  <a:moveTo>
                    <a:pt x="182569" y="416766"/>
                  </a:moveTo>
                  <a:lnTo>
                    <a:pt x="143730" y="386745"/>
                  </a:lnTo>
                  <a:lnTo>
                    <a:pt x="99766" y="364112"/>
                  </a:lnTo>
                  <a:lnTo>
                    <a:pt x="51561" y="349828"/>
                  </a:lnTo>
                  <a:lnTo>
                    <a:pt x="0" y="344853"/>
                  </a:lnTo>
                  <a:lnTo>
                    <a:pt x="0" y="121713"/>
                  </a:lnTo>
                  <a:lnTo>
                    <a:pt x="51561" y="126687"/>
                  </a:lnTo>
                  <a:lnTo>
                    <a:pt x="99766" y="140971"/>
                  </a:lnTo>
                  <a:lnTo>
                    <a:pt x="143730" y="163604"/>
                  </a:lnTo>
                  <a:lnTo>
                    <a:pt x="182569" y="193625"/>
                  </a:lnTo>
                  <a:lnTo>
                    <a:pt x="361461" y="193625"/>
                  </a:lnTo>
                  <a:lnTo>
                    <a:pt x="361461" y="345208"/>
                  </a:lnTo>
                  <a:lnTo>
                    <a:pt x="313577" y="349828"/>
                  </a:lnTo>
                  <a:lnTo>
                    <a:pt x="265372" y="364112"/>
                  </a:lnTo>
                  <a:lnTo>
                    <a:pt x="221408" y="386745"/>
                  </a:lnTo>
                  <a:lnTo>
                    <a:pt x="182569" y="416766"/>
                  </a:lnTo>
                  <a:close/>
                </a:path>
                <a:path w="361950" h="417194">
                  <a:moveTo>
                    <a:pt x="361461" y="193625"/>
                  </a:moveTo>
                  <a:lnTo>
                    <a:pt x="182569" y="193625"/>
                  </a:lnTo>
                  <a:lnTo>
                    <a:pt x="221408" y="163604"/>
                  </a:lnTo>
                  <a:lnTo>
                    <a:pt x="265372" y="140971"/>
                  </a:lnTo>
                  <a:lnTo>
                    <a:pt x="313577" y="126687"/>
                  </a:lnTo>
                  <a:lnTo>
                    <a:pt x="361461" y="122068"/>
                  </a:lnTo>
                  <a:lnTo>
                    <a:pt x="361461" y="193625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401798" y="2202103"/>
            <a:ext cx="933450" cy="933450"/>
            <a:chOff x="14401798" y="2202103"/>
            <a:chExt cx="933450" cy="933450"/>
          </a:xfrm>
        </p:grpSpPr>
        <p:sp>
          <p:nvSpPr>
            <p:cNvPr id="19" name="object 19"/>
            <p:cNvSpPr/>
            <p:nvPr/>
          </p:nvSpPr>
          <p:spPr>
            <a:xfrm>
              <a:off x="14401798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4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4" y="0"/>
                  </a:lnTo>
                  <a:lnTo>
                    <a:pt x="514444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3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6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49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6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3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4" y="931040"/>
                  </a:lnTo>
                  <a:lnTo>
                    <a:pt x="466724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55368" y="2455671"/>
              <a:ext cx="426720" cy="426720"/>
            </a:xfrm>
            <a:custGeom>
              <a:avLst/>
              <a:gdLst/>
              <a:ahLst/>
              <a:cxnLst/>
              <a:rect l="l" t="t" r="r" b="b"/>
              <a:pathLst>
                <a:path w="426719" h="426719">
                  <a:moveTo>
                    <a:pt x="77498" y="96873"/>
                  </a:moveTo>
                  <a:lnTo>
                    <a:pt x="38749" y="96873"/>
                  </a:lnTo>
                  <a:lnTo>
                    <a:pt x="38749" y="19374"/>
                  </a:lnTo>
                  <a:lnTo>
                    <a:pt x="40264" y="11851"/>
                  </a:lnTo>
                  <a:lnTo>
                    <a:pt x="44404" y="5691"/>
                  </a:lnTo>
                  <a:lnTo>
                    <a:pt x="50560" y="1528"/>
                  </a:lnTo>
                  <a:lnTo>
                    <a:pt x="58124" y="0"/>
                  </a:lnTo>
                  <a:lnTo>
                    <a:pt x="65687" y="1528"/>
                  </a:lnTo>
                  <a:lnTo>
                    <a:pt x="71843" y="5691"/>
                  </a:lnTo>
                  <a:lnTo>
                    <a:pt x="75983" y="11851"/>
                  </a:lnTo>
                  <a:lnTo>
                    <a:pt x="77498" y="19374"/>
                  </a:lnTo>
                  <a:lnTo>
                    <a:pt x="77498" y="96873"/>
                  </a:lnTo>
                  <a:close/>
                </a:path>
                <a:path w="426719" h="426719">
                  <a:moveTo>
                    <a:pt x="116248" y="213121"/>
                  </a:moveTo>
                  <a:lnTo>
                    <a:pt x="0" y="213121"/>
                  </a:lnTo>
                  <a:lnTo>
                    <a:pt x="0" y="96873"/>
                  </a:lnTo>
                  <a:lnTo>
                    <a:pt x="116248" y="96873"/>
                  </a:lnTo>
                  <a:lnTo>
                    <a:pt x="116248" y="213121"/>
                  </a:lnTo>
                  <a:close/>
                </a:path>
                <a:path w="426719" h="426719">
                  <a:moveTo>
                    <a:pt x="232496" y="426243"/>
                  </a:moveTo>
                  <a:lnTo>
                    <a:pt x="193747" y="426243"/>
                  </a:lnTo>
                  <a:lnTo>
                    <a:pt x="193747" y="345160"/>
                  </a:lnTo>
                  <a:lnTo>
                    <a:pt x="178170" y="336802"/>
                  </a:lnTo>
                  <a:lnTo>
                    <a:pt x="165925" y="324356"/>
                  </a:lnTo>
                  <a:lnTo>
                    <a:pt x="157889" y="308678"/>
                  </a:lnTo>
                  <a:lnTo>
                    <a:pt x="154997" y="290620"/>
                  </a:lnTo>
                  <a:lnTo>
                    <a:pt x="154997" y="251871"/>
                  </a:lnTo>
                  <a:lnTo>
                    <a:pt x="271246" y="251871"/>
                  </a:lnTo>
                  <a:lnTo>
                    <a:pt x="271246" y="290620"/>
                  </a:lnTo>
                  <a:lnTo>
                    <a:pt x="268351" y="308678"/>
                  </a:lnTo>
                  <a:lnTo>
                    <a:pt x="260299" y="324356"/>
                  </a:lnTo>
                  <a:lnTo>
                    <a:pt x="248032" y="336802"/>
                  </a:lnTo>
                  <a:lnTo>
                    <a:pt x="232496" y="345160"/>
                  </a:lnTo>
                  <a:lnTo>
                    <a:pt x="232496" y="426243"/>
                  </a:lnTo>
                  <a:close/>
                </a:path>
                <a:path w="426719" h="426719">
                  <a:moveTo>
                    <a:pt x="77498" y="426243"/>
                  </a:moveTo>
                  <a:lnTo>
                    <a:pt x="38749" y="426243"/>
                  </a:lnTo>
                  <a:lnTo>
                    <a:pt x="38749" y="345160"/>
                  </a:lnTo>
                  <a:lnTo>
                    <a:pt x="23173" y="336802"/>
                  </a:lnTo>
                  <a:lnTo>
                    <a:pt x="10928" y="324356"/>
                  </a:lnTo>
                  <a:lnTo>
                    <a:pt x="2891" y="308678"/>
                  </a:lnTo>
                  <a:lnTo>
                    <a:pt x="0" y="290620"/>
                  </a:lnTo>
                  <a:lnTo>
                    <a:pt x="0" y="251871"/>
                  </a:lnTo>
                  <a:lnTo>
                    <a:pt x="116248" y="251871"/>
                  </a:lnTo>
                  <a:lnTo>
                    <a:pt x="116248" y="290620"/>
                  </a:lnTo>
                  <a:lnTo>
                    <a:pt x="113354" y="308678"/>
                  </a:lnTo>
                  <a:lnTo>
                    <a:pt x="105301" y="324356"/>
                  </a:lnTo>
                  <a:lnTo>
                    <a:pt x="93034" y="336802"/>
                  </a:lnTo>
                  <a:lnTo>
                    <a:pt x="77498" y="345160"/>
                  </a:lnTo>
                  <a:lnTo>
                    <a:pt x="77498" y="426243"/>
                  </a:lnTo>
                  <a:close/>
                </a:path>
                <a:path w="426719" h="426719">
                  <a:moveTo>
                    <a:pt x="387494" y="96873"/>
                  </a:moveTo>
                  <a:lnTo>
                    <a:pt x="348744" y="96873"/>
                  </a:lnTo>
                  <a:lnTo>
                    <a:pt x="348744" y="19374"/>
                  </a:lnTo>
                  <a:lnTo>
                    <a:pt x="350260" y="11851"/>
                  </a:lnTo>
                  <a:lnTo>
                    <a:pt x="354399" y="5691"/>
                  </a:lnTo>
                  <a:lnTo>
                    <a:pt x="360555" y="1528"/>
                  </a:lnTo>
                  <a:lnTo>
                    <a:pt x="368119" y="0"/>
                  </a:lnTo>
                  <a:lnTo>
                    <a:pt x="375683" y="1528"/>
                  </a:lnTo>
                  <a:lnTo>
                    <a:pt x="381839" y="5691"/>
                  </a:lnTo>
                  <a:lnTo>
                    <a:pt x="385979" y="11851"/>
                  </a:lnTo>
                  <a:lnTo>
                    <a:pt x="387494" y="19374"/>
                  </a:lnTo>
                  <a:lnTo>
                    <a:pt x="387494" y="96873"/>
                  </a:lnTo>
                  <a:close/>
                </a:path>
                <a:path w="426719" h="426719">
                  <a:moveTo>
                    <a:pt x="426243" y="213121"/>
                  </a:moveTo>
                  <a:lnTo>
                    <a:pt x="309995" y="213121"/>
                  </a:lnTo>
                  <a:lnTo>
                    <a:pt x="309995" y="96873"/>
                  </a:lnTo>
                  <a:lnTo>
                    <a:pt x="426243" y="96873"/>
                  </a:lnTo>
                  <a:lnTo>
                    <a:pt x="426243" y="213121"/>
                  </a:lnTo>
                  <a:close/>
                </a:path>
                <a:path w="426719" h="426719">
                  <a:moveTo>
                    <a:pt x="232496" y="96873"/>
                  </a:moveTo>
                  <a:lnTo>
                    <a:pt x="193747" y="96873"/>
                  </a:lnTo>
                  <a:lnTo>
                    <a:pt x="193747" y="19374"/>
                  </a:lnTo>
                  <a:lnTo>
                    <a:pt x="195262" y="11851"/>
                  </a:lnTo>
                  <a:lnTo>
                    <a:pt x="199402" y="5691"/>
                  </a:lnTo>
                  <a:lnTo>
                    <a:pt x="205558" y="1528"/>
                  </a:lnTo>
                  <a:lnTo>
                    <a:pt x="213121" y="0"/>
                  </a:lnTo>
                  <a:lnTo>
                    <a:pt x="220685" y="1528"/>
                  </a:lnTo>
                  <a:lnTo>
                    <a:pt x="226841" y="5691"/>
                  </a:lnTo>
                  <a:lnTo>
                    <a:pt x="230981" y="11851"/>
                  </a:lnTo>
                  <a:lnTo>
                    <a:pt x="232496" y="19374"/>
                  </a:lnTo>
                  <a:lnTo>
                    <a:pt x="232496" y="96873"/>
                  </a:lnTo>
                  <a:close/>
                </a:path>
                <a:path w="426719" h="426719">
                  <a:moveTo>
                    <a:pt x="271246" y="213121"/>
                  </a:moveTo>
                  <a:lnTo>
                    <a:pt x="154997" y="213121"/>
                  </a:lnTo>
                  <a:lnTo>
                    <a:pt x="154997" y="96873"/>
                  </a:lnTo>
                  <a:lnTo>
                    <a:pt x="271246" y="96873"/>
                  </a:lnTo>
                  <a:lnTo>
                    <a:pt x="271246" y="213121"/>
                  </a:lnTo>
                  <a:close/>
                </a:path>
                <a:path w="426719" h="426719">
                  <a:moveTo>
                    <a:pt x="387494" y="426243"/>
                  </a:moveTo>
                  <a:lnTo>
                    <a:pt x="348744" y="426243"/>
                  </a:lnTo>
                  <a:lnTo>
                    <a:pt x="348744" y="345160"/>
                  </a:lnTo>
                  <a:lnTo>
                    <a:pt x="333168" y="336802"/>
                  </a:lnTo>
                  <a:lnTo>
                    <a:pt x="320923" y="324356"/>
                  </a:lnTo>
                  <a:lnTo>
                    <a:pt x="312887" y="308678"/>
                  </a:lnTo>
                  <a:lnTo>
                    <a:pt x="309995" y="290620"/>
                  </a:lnTo>
                  <a:lnTo>
                    <a:pt x="309995" y="251871"/>
                  </a:lnTo>
                  <a:lnTo>
                    <a:pt x="426243" y="251871"/>
                  </a:lnTo>
                  <a:lnTo>
                    <a:pt x="426243" y="290620"/>
                  </a:lnTo>
                  <a:lnTo>
                    <a:pt x="423349" y="308678"/>
                  </a:lnTo>
                  <a:lnTo>
                    <a:pt x="415297" y="324356"/>
                  </a:lnTo>
                  <a:lnTo>
                    <a:pt x="403030" y="336802"/>
                  </a:lnTo>
                  <a:lnTo>
                    <a:pt x="387494" y="345160"/>
                  </a:lnTo>
                  <a:lnTo>
                    <a:pt x="387494" y="426243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0966" rIns="0" bIns="0" rtlCol="0">
            <a:spAutoFit/>
          </a:bodyPr>
          <a:lstStyle/>
          <a:p>
            <a:pPr marL="4112260" marR="5080" indent="-3853815">
              <a:lnSpc>
                <a:spcPct val="115500"/>
              </a:lnSpc>
              <a:spcBef>
                <a:spcPts val="100"/>
              </a:spcBef>
            </a:pPr>
            <a:r>
              <a:rPr sz="4600" spc="75" dirty="0" err="1" smtClean="0">
                <a:solidFill>
                  <a:srgbClr val="FBAF03"/>
                </a:solidFill>
              </a:rPr>
              <a:t>Документальне</a:t>
            </a:r>
            <a:r>
              <a:rPr sz="4600" spc="-50" dirty="0" smtClean="0">
                <a:solidFill>
                  <a:srgbClr val="FBAF03"/>
                </a:solidFill>
              </a:rPr>
              <a:t> </a:t>
            </a:r>
            <a:r>
              <a:rPr sz="4600" spc="85" dirty="0" err="1" smtClean="0">
                <a:solidFill>
                  <a:srgbClr val="FBAF03"/>
                </a:solidFill>
              </a:rPr>
              <a:t>оформлення</a:t>
            </a:r>
            <a:r>
              <a:rPr sz="4600" spc="-45" dirty="0" smtClean="0">
                <a:solidFill>
                  <a:srgbClr val="FBAF03"/>
                </a:solidFill>
              </a:rPr>
              <a:t> </a:t>
            </a:r>
            <a:r>
              <a:rPr sz="4600" spc="85" dirty="0" err="1" smtClean="0">
                <a:solidFill>
                  <a:srgbClr val="FBAF03"/>
                </a:solidFill>
              </a:rPr>
              <a:t>інтернатури</a:t>
            </a:r>
            <a:r>
              <a:rPr sz="4600" spc="-45" dirty="0" smtClean="0">
                <a:solidFill>
                  <a:srgbClr val="FBAF03"/>
                </a:solidFill>
              </a:rPr>
              <a:t> </a:t>
            </a:r>
            <a:r>
              <a:rPr sz="4600" dirty="0" smtClean="0">
                <a:solidFill>
                  <a:srgbClr val="FBAF03"/>
                </a:solidFill>
              </a:rPr>
              <a:t>в</a:t>
            </a:r>
            <a:r>
              <a:rPr sz="4600" spc="-50" dirty="0" smtClean="0">
                <a:solidFill>
                  <a:srgbClr val="FBAF03"/>
                </a:solidFill>
              </a:rPr>
              <a:t> </a:t>
            </a:r>
            <a:r>
              <a:rPr sz="4600" spc="-10" dirty="0" err="1" smtClean="0">
                <a:solidFill>
                  <a:srgbClr val="FBAF03"/>
                </a:solidFill>
              </a:rPr>
              <a:t>закладі</a:t>
            </a:r>
            <a:r>
              <a:rPr sz="4600" spc="-10" dirty="0" smtClean="0">
                <a:solidFill>
                  <a:srgbClr val="FBAF03"/>
                </a:solidFill>
              </a:rPr>
              <a:t> </a:t>
            </a:r>
            <a:r>
              <a:rPr sz="4600" dirty="0" err="1" smtClean="0">
                <a:solidFill>
                  <a:srgbClr val="FBAF03"/>
                </a:solidFill>
              </a:rPr>
              <a:t>загальної</a:t>
            </a:r>
            <a:r>
              <a:rPr sz="4600" spc="40" dirty="0" smtClean="0">
                <a:solidFill>
                  <a:srgbClr val="FBAF03"/>
                </a:solidFill>
              </a:rPr>
              <a:t> </a:t>
            </a:r>
            <a:r>
              <a:rPr sz="4600" spc="130" dirty="0" err="1" smtClean="0">
                <a:solidFill>
                  <a:srgbClr val="FBAF03"/>
                </a:solidFill>
              </a:rPr>
              <a:t>середньої</a:t>
            </a:r>
            <a:r>
              <a:rPr sz="4600" spc="45" dirty="0" smtClean="0">
                <a:solidFill>
                  <a:srgbClr val="FBAF03"/>
                </a:solidFill>
              </a:rPr>
              <a:t> </a:t>
            </a:r>
            <a:r>
              <a:rPr sz="4600" spc="70" dirty="0" err="1" smtClean="0">
                <a:solidFill>
                  <a:srgbClr val="FBAF03"/>
                </a:solidFill>
              </a:rPr>
              <a:t>освіти</a:t>
            </a:r>
            <a:endParaRPr sz="4600" dirty="0"/>
          </a:p>
        </p:txBody>
      </p:sp>
      <p:sp>
        <p:nvSpPr>
          <p:cNvPr id="22" name="object 22"/>
          <p:cNvSpPr txBox="1"/>
          <p:nvPr/>
        </p:nvSpPr>
        <p:spPr>
          <a:xfrm>
            <a:off x="12485613" y="3461746"/>
            <a:ext cx="4767580" cy="228139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7900"/>
              </a:lnSpc>
              <a:spcBef>
                <a:spcPts val="90"/>
              </a:spcBef>
            </a:pPr>
            <a:r>
              <a:rPr lang="uk-UA" sz="3200" b="1" i="1" u="sng" spc="220" dirty="0" smtClean="0">
                <a:solidFill>
                  <a:srgbClr val="FFFFFF"/>
                </a:solidFill>
                <a:latin typeface="Courier New"/>
                <a:cs typeface="Courier New"/>
              </a:rPr>
              <a:t>НАКАЗ</a:t>
            </a:r>
            <a:r>
              <a:rPr sz="2650" b="1" i="1" spc="-835" dirty="0" smtClean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650" b="1" spc="-45" dirty="0">
                <a:solidFill>
                  <a:srgbClr val="FFFFFF"/>
                </a:solidFill>
                <a:latin typeface="Verdana"/>
                <a:cs typeface="Verdana"/>
              </a:rPr>
              <a:t>про</a:t>
            </a:r>
            <a:r>
              <a:rPr sz="2650" b="1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50" b="1" spc="-10" dirty="0">
                <a:solidFill>
                  <a:srgbClr val="FFFFFF"/>
                </a:solidFill>
                <a:latin typeface="Verdana"/>
                <a:cs typeface="Verdana"/>
              </a:rPr>
              <a:t>підсумки </a:t>
            </a:r>
            <a:r>
              <a:rPr sz="2650" b="1" spc="-85" dirty="0">
                <a:solidFill>
                  <a:srgbClr val="FFFFFF"/>
                </a:solidFill>
                <a:latin typeface="Verdana"/>
                <a:cs typeface="Verdana"/>
              </a:rPr>
              <a:t>педагогічної</a:t>
            </a:r>
            <a:r>
              <a:rPr sz="265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50" b="1" spc="-30" dirty="0">
                <a:solidFill>
                  <a:srgbClr val="FFFFFF"/>
                </a:solidFill>
                <a:latin typeface="Verdana"/>
                <a:cs typeface="Verdana"/>
              </a:rPr>
              <a:t>інтернатури</a:t>
            </a:r>
            <a:endParaRPr sz="2650" dirty="0">
              <a:latin typeface="Verdana"/>
              <a:cs typeface="Verdana"/>
            </a:endParaRPr>
          </a:p>
          <a:p>
            <a:pPr marL="200025" marR="192405" algn="ctr">
              <a:lnSpc>
                <a:spcPct val="117900"/>
              </a:lnSpc>
              <a:spcBef>
                <a:spcPts val="5"/>
              </a:spcBef>
            </a:pPr>
            <a:r>
              <a:rPr sz="2650" b="1" i="1" dirty="0">
                <a:solidFill>
                  <a:srgbClr val="FFFFFF"/>
                </a:solidFill>
                <a:latin typeface="Courier New"/>
                <a:cs typeface="Courier New"/>
              </a:rPr>
              <a:t>+</a:t>
            </a:r>
            <a:r>
              <a:rPr sz="2650" b="1" i="1" spc="-819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lang="uk-UA" sz="4000" b="1" i="1" u="sng" spc="-254" dirty="0" smtClean="0">
                <a:solidFill>
                  <a:srgbClr val="FFFFFF"/>
                </a:solidFill>
                <a:latin typeface="Courier New"/>
                <a:cs typeface="Courier New"/>
              </a:rPr>
              <a:t>ЗВІТ</a:t>
            </a:r>
            <a:r>
              <a:rPr lang="uk-UA" sz="4000" b="1" i="1" u="sng" spc="-815" dirty="0" smtClean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650" b="1" spc="-75" dirty="0" err="1" smtClean="0">
                <a:solidFill>
                  <a:srgbClr val="FFFFFF"/>
                </a:solidFill>
                <a:latin typeface="Verdana"/>
                <a:cs typeface="Verdana"/>
              </a:rPr>
              <a:t>від</a:t>
            </a:r>
            <a:r>
              <a:rPr sz="2650" b="1" spc="-135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50" b="1" spc="-85" dirty="0">
                <a:solidFill>
                  <a:srgbClr val="FFFFFF"/>
                </a:solidFill>
                <a:latin typeface="Verdana"/>
                <a:cs typeface="Verdana"/>
              </a:rPr>
              <a:t>наставника</a:t>
            </a:r>
            <a:r>
              <a:rPr sz="265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50" b="1" spc="-25" dirty="0">
                <a:solidFill>
                  <a:srgbClr val="FFFFFF"/>
                </a:solidFill>
                <a:latin typeface="Verdana"/>
                <a:cs typeface="Verdana"/>
              </a:rPr>
              <a:t>та </a:t>
            </a:r>
            <a:r>
              <a:rPr sz="2650" b="1" spc="-10" dirty="0">
                <a:solidFill>
                  <a:srgbClr val="FFFFFF"/>
                </a:solidFill>
                <a:latin typeface="Verdana"/>
                <a:cs typeface="Verdana"/>
              </a:rPr>
              <a:t>інтерна</a:t>
            </a:r>
            <a:endParaRPr sz="265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" y="38099"/>
            <a:ext cx="18260291" cy="534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6400800" y="6038073"/>
            <a:ext cx="5105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hlinkClick r:id="rId3"/>
              </a:rPr>
              <a:t>https://docs.google.com/document/d/1on5Z2V-JeRJUaWU8Zq7rvgk_qa5gmNor/edit?usp=drive_link&amp;ouid=117173157340936839804&amp;rtpof=true&amp;sd=true</a:t>
            </a:r>
            <a:r>
              <a:rPr lang="uk-UA" sz="3200" dirty="0" smtClean="0">
                <a:solidFill>
                  <a:schemeClr val="bg1"/>
                </a:solidFill>
              </a:rPr>
              <a:t> 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29491" y="6109164"/>
            <a:ext cx="502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hlinkClick r:id="rId4"/>
              </a:rPr>
              <a:t>https://docs.google.com/document/d/1Exo_7A_tex_MDlSKfExVIB_H2X3laS_y/edit?usp=drive_link&amp;ouid=117173157340936839804&amp;rtpof=true&amp;sd=true</a:t>
            </a:r>
            <a:r>
              <a:rPr lang="uk-UA" sz="2800" dirty="0" smtClean="0"/>
              <a:t> </a:t>
            </a:r>
            <a:endParaRPr lang="uk-UA" sz="28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12268200" y="6038073"/>
            <a:ext cx="5562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hlinkClick r:id="rId5"/>
              </a:rPr>
              <a:t>https://docs.google.com/document/d/1zK23AFDBJK6Qm-Ke8EBMY3IJW6Hos0HI/edit?usp=drive_link&amp;ouid=117173157340936839804&amp;rtpof=true&amp;sd=true</a:t>
            </a:r>
            <a:endParaRPr lang="uk-UA" sz="3200" dirty="0" smtClean="0"/>
          </a:p>
          <a:p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86113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2424" y="1530442"/>
            <a:ext cx="15843250" cy="8409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16900"/>
              </a:lnSpc>
              <a:spcBef>
                <a:spcPts val="95"/>
              </a:spcBef>
            </a:pPr>
            <a:r>
              <a:rPr sz="4650" b="1" spc="-275" dirty="0">
                <a:latin typeface="Tahoma"/>
                <a:cs typeface="Tahoma"/>
              </a:rPr>
              <a:t>Чи</a:t>
            </a:r>
            <a:r>
              <a:rPr sz="4650" b="1" spc="-235" dirty="0">
                <a:latin typeface="Tahoma"/>
                <a:cs typeface="Tahoma"/>
              </a:rPr>
              <a:t> </a:t>
            </a:r>
            <a:r>
              <a:rPr sz="4650" b="1" spc="-60" dirty="0">
                <a:latin typeface="Tahoma"/>
                <a:cs typeface="Tahoma"/>
              </a:rPr>
              <a:t>ОБОВ'ЯЗКОВО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320" dirty="0">
                <a:latin typeface="Tahoma"/>
                <a:cs typeface="Tahoma"/>
              </a:rPr>
              <a:t>педагога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70" dirty="0">
                <a:latin typeface="Tahoma"/>
                <a:cs typeface="Tahoma"/>
              </a:rPr>
              <a:t>атестувати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320" dirty="0">
                <a:latin typeface="Tahoma"/>
                <a:cs typeface="Tahoma"/>
              </a:rPr>
              <a:t>після </a:t>
            </a:r>
            <a:r>
              <a:rPr sz="4650" b="1" spc="-340" dirty="0">
                <a:latin typeface="Tahoma"/>
                <a:cs typeface="Tahoma"/>
              </a:rPr>
              <a:t>проходження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00" dirty="0">
                <a:latin typeface="Tahoma"/>
                <a:cs typeface="Tahoma"/>
              </a:rPr>
              <a:t>інтернатури?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45" dirty="0">
                <a:latin typeface="Tahoma"/>
                <a:cs typeface="Tahoma"/>
              </a:rPr>
              <a:t>Якщо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85" dirty="0">
                <a:latin typeface="Tahoma"/>
                <a:cs typeface="Tahoma"/>
              </a:rPr>
              <a:t>так,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160" dirty="0">
                <a:latin typeface="Tahoma"/>
                <a:cs typeface="Tahoma"/>
              </a:rPr>
              <a:t>то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50" dirty="0">
                <a:latin typeface="Tahoma"/>
                <a:cs typeface="Tahoma"/>
              </a:rPr>
              <a:t>який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80" dirty="0">
                <a:latin typeface="Tahoma"/>
                <a:cs typeface="Tahoma"/>
              </a:rPr>
              <a:t>має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0" dirty="0">
                <a:latin typeface="Tahoma"/>
                <a:cs typeface="Tahoma"/>
              </a:rPr>
              <a:t>бути </a:t>
            </a:r>
            <a:r>
              <a:rPr sz="4650" b="1" spc="-335" dirty="0">
                <a:latin typeface="Tahoma"/>
                <a:cs typeface="Tahoma"/>
              </a:rPr>
              <a:t>результат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270" dirty="0">
                <a:latin typeface="Tahoma"/>
                <a:cs typeface="Tahoma"/>
              </a:rPr>
              <a:t>атестації:</a:t>
            </a:r>
            <a:r>
              <a:rPr sz="4650" b="1" spc="-204" dirty="0">
                <a:latin typeface="Tahoma"/>
                <a:cs typeface="Tahoma"/>
              </a:rPr>
              <a:t> </a:t>
            </a:r>
            <a:r>
              <a:rPr sz="4650" b="1" spc="-290" dirty="0">
                <a:latin typeface="Tahoma"/>
                <a:cs typeface="Tahoma"/>
              </a:rPr>
              <a:t>"присвоїти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35" dirty="0">
                <a:latin typeface="Tahoma"/>
                <a:cs typeface="Tahoma"/>
              </a:rPr>
              <a:t>кваліфікаційну</a:t>
            </a:r>
            <a:r>
              <a:rPr sz="4650" b="1" spc="-204" dirty="0">
                <a:latin typeface="Tahoma"/>
                <a:cs typeface="Tahoma"/>
              </a:rPr>
              <a:t> </a:t>
            </a:r>
            <a:r>
              <a:rPr sz="4650" b="1" spc="-330" dirty="0">
                <a:latin typeface="Tahoma"/>
                <a:cs typeface="Tahoma"/>
              </a:rPr>
              <a:t>категорію </a:t>
            </a:r>
            <a:r>
              <a:rPr sz="4650" b="1" spc="-310" dirty="0">
                <a:latin typeface="Tahoma"/>
                <a:cs typeface="Tahoma"/>
              </a:rPr>
              <a:t>"спеціаліст"?,</a:t>
            </a:r>
            <a:r>
              <a:rPr sz="4650" b="1" spc="-195" dirty="0">
                <a:latin typeface="Tahoma"/>
                <a:cs typeface="Tahoma"/>
              </a:rPr>
              <a:t> </a:t>
            </a:r>
            <a:r>
              <a:rPr sz="4650" b="1" spc="-265" dirty="0">
                <a:latin typeface="Tahoma"/>
                <a:cs typeface="Tahoma"/>
              </a:rPr>
              <a:t>"підтвердити</a:t>
            </a:r>
            <a:r>
              <a:rPr sz="4650" b="1" spc="-180" dirty="0">
                <a:latin typeface="Tahoma"/>
                <a:cs typeface="Tahoma"/>
              </a:rPr>
              <a:t> </a:t>
            </a:r>
            <a:r>
              <a:rPr sz="4650" b="1" spc="-335" dirty="0">
                <a:latin typeface="Tahoma"/>
                <a:cs typeface="Tahoma"/>
              </a:rPr>
              <a:t>кваліфікаційну</a:t>
            </a:r>
            <a:r>
              <a:rPr sz="4650" b="1" spc="-185" dirty="0">
                <a:latin typeface="Tahoma"/>
                <a:cs typeface="Tahoma"/>
              </a:rPr>
              <a:t> </a:t>
            </a:r>
            <a:r>
              <a:rPr sz="4650" b="1" spc="-330" dirty="0">
                <a:latin typeface="Tahoma"/>
                <a:cs typeface="Tahoma"/>
              </a:rPr>
              <a:t>категорію </a:t>
            </a:r>
            <a:r>
              <a:rPr sz="4650" b="1" spc="-305" dirty="0">
                <a:latin typeface="Tahoma"/>
                <a:cs typeface="Tahoma"/>
              </a:rPr>
              <a:t>"спеціаліст"?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310" dirty="0">
                <a:latin typeface="Tahoma"/>
                <a:cs typeface="Tahoma"/>
              </a:rPr>
              <a:t>Залежно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60" dirty="0">
                <a:latin typeface="Tahoma"/>
                <a:cs typeface="Tahoma"/>
              </a:rPr>
              <a:t>від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45" dirty="0">
                <a:latin typeface="Tahoma"/>
                <a:cs typeface="Tahoma"/>
              </a:rPr>
              <a:t>того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55" dirty="0">
                <a:latin typeface="Tahoma"/>
                <a:cs typeface="Tahoma"/>
              </a:rPr>
              <a:t>чи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80" dirty="0">
                <a:latin typeface="Tahoma"/>
                <a:cs typeface="Tahoma"/>
              </a:rPr>
              <a:t>інтерн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85" dirty="0">
                <a:latin typeface="Tahoma"/>
                <a:cs typeface="Tahoma"/>
              </a:rPr>
              <a:t>за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00" dirty="0">
                <a:latin typeface="Tahoma"/>
                <a:cs typeface="Tahoma"/>
              </a:rPr>
              <a:t>освітою </a:t>
            </a:r>
            <a:r>
              <a:rPr sz="4650" b="1" spc="-305" dirty="0">
                <a:latin typeface="Tahoma"/>
                <a:cs typeface="Tahoma"/>
              </a:rPr>
              <a:t>педагог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355" dirty="0">
                <a:latin typeface="Tahoma"/>
                <a:cs typeface="Tahoma"/>
              </a:rPr>
              <a:t>чи</a:t>
            </a:r>
            <a:r>
              <a:rPr sz="4650" b="1" spc="-225" dirty="0">
                <a:latin typeface="Tahoma"/>
                <a:cs typeface="Tahoma"/>
              </a:rPr>
              <a:t> </a:t>
            </a:r>
            <a:r>
              <a:rPr sz="4650" b="1" spc="-390" dirty="0" err="1">
                <a:latin typeface="Tahoma"/>
                <a:cs typeface="Tahoma"/>
              </a:rPr>
              <a:t>ні</a:t>
            </a:r>
            <a:r>
              <a:rPr sz="4650" b="1" spc="-390" dirty="0" smtClean="0">
                <a:latin typeface="Tahoma"/>
                <a:cs typeface="Tahoma"/>
              </a:rPr>
              <a:t>?</a:t>
            </a:r>
            <a:endParaRPr lang="uk-UA" sz="4650" b="1" spc="-390" dirty="0" smtClean="0">
              <a:latin typeface="Tahoma"/>
              <a:cs typeface="Tahoma"/>
            </a:endParaRPr>
          </a:p>
          <a:p>
            <a:pPr marL="12065" marR="5080" indent="-635" algn="ctr">
              <a:lnSpc>
                <a:spcPct val="116900"/>
              </a:lnSpc>
              <a:spcBef>
                <a:spcPts val="95"/>
              </a:spcBef>
            </a:pPr>
            <a:endParaRPr lang="uk-UA" sz="4650" b="1" spc="-390" dirty="0">
              <a:latin typeface="Tahoma"/>
              <a:cs typeface="Tahoma"/>
            </a:endParaRPr>
          </a:p>
          <a:p>
            <a:pPr marL="12065" marR="5080" indent="-635" algn="ctr">
              <a:lnSpc>
                <a:spcPct val="116900"/>
              </a:lnSpc>
              <a:spcBef>
                <a:spcPts val="95"/>
              </a:spcBef>
            </a:pPr>
            <a:r>
              <a:rPr lang="uk-UA" sz="4650" dirty="0" smtClean="0">
                <a:latin typeface="Tahoma"/>
                <a:cs typeface="Tahoma"/>
              </a:rPr>
              <a:t>атестація інтерна після проходження педагогічної інтернатури, якщо інтерн немає педагогічної освіти, працює в ліцеї </a:t>
            </a:r>
            <a:endParaRPr sz="465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1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4039" y="388403"/>
            <a:ext cx="15720060" cy="15997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1935" marR="5080" indent="-1499870">
              <a:lnSpc>
                <a:spcPct val="116900"/>
              </a:lnSpc>
              <a:spcBef>
                <a:spcPts val="95"/>
              </a:spcBef>
            </a:pPr>
            <a:r>
              <a:rPr sz="4650" u="sng" spc="-785" dirty="0" err="1"/>
              <a:t>Т</a:t>
            </a:r>
            <a:r>
              <a:rPr sz="4650" u="sng" spc="-265" dirty="0" err="1"/>
              <a:t>а</a:t>
            </a:r>
            <a:r>
              <a:rPr sz="4650" u="sng" spc="-254" dirty="0" err="1"/>
              <a:t>к</a:t>
            </a:r>
            <a:r>
              <a:rPr sz="4650" u="sng" spc="-215" dirty="0"/>
              <a:t> </a:t>
            </a:r>
            <a:r>
              <a:rPr lang="uk-UA" sz="4650" u="sng" spc="-509" dirty="0" smtClean="0"/>
              <a:t>-</a:t>
            </a:r>
            <a:r>
              <a:rPr sz="4650" u="sng" spc="-215" dirty="0" smtClean="0"/>
              <a:t> </a:t>
            </a:r>
            <a:r>
              <a:rPr sz="4650" u="sng" spc="-310" dirty="0"/>
              <a:t>якщо</a:t>
            </a:r>
            <a:r>
              <a:rPr sz="4650" u="sng" spc="-220" dirty="0"/>
              <a:t> </a:t>
            </a:r>
            <a:r>
              <a:rPr sz="4650" u="sng" spc="-305" dirty="0"/>
              <a:t>педагог</a:t>
            </a:r>
            <a:r>
              <a:rPr sz="4650" u="sng" spc="-215" dirty="0"/>
              <a:t> </a:t>
            </a:r>
            <a:r>
              <a:rPr sz="4650" u="sng" spc="-330" dirty="0"/>
              <a:t>пройшов</a:t>
            </a:r>
            <a:r>
              <a:rPr sz="4650" u="sng" spc="-215" dirty="0"/>
              <a:t> </a:t>
            </a:r>
            <a:r>
              <a:rPr sz="4650" u="sng" spc="-295" dirty="0"/>
              <a:t>інтернатуру,</a:t>
            </a:r>
            <a:r>
              <a:rPr sz="4650" u="sng" spc="-215" dirty="0"/>
              <a:t> </a:t>
            </a:r>
            <a:r>
              <a:rPr sz="4650" u="sng" spc="-275" dirty="0"/>
              <a:t>атестація</a:t>
            </a:r>
            <a:r>
              <a:rPr sz="4650" u="sng" spc="-220" dirty="0"/>
              <a:t> </a:t>
            </a:r>
            <a:r>
              <a:rPr sz="4650" u="sng" spc="-325" dirty="0"/>
              <a:t>не</a:t>
            </a:r>
            <a:r>
              <a:rPr sz="4650" u="sng" spc="-215" dirty="0"/>
              <a:t> </a:t>
            </a:r>
            <a:r>
              <a:rPr sz="4650" u="sng" spc="-50" dirty="0"/>
              <a:t>є </a:t>
            </a:r>
            <a:r>
              <a:rPr sz="4650" u="sng" spc="-390" dirty="0"/>
              <a:t>факультативною</a:t>
            </a:r>
            <a:r>
              <a:rPr sz="4650" u="sng" spc="-220" dirty="0"/>
              <a:t> </a:t>
            </a:r>
            <a:r>
              <a:rPr sz="4650" u="sng" spc="-509" dirty="0"/>
              <a:t>—</a:t>
            </a:r>
            <a:r>
              <a:rPr sz="4650" u="sng" spc="-204" dirty="0"/>
              <a:t> </a:t>
            </a:r>
            <a:r>
              <a:rPr sz="4650" u="sng" spc="-360" dirty="0"/>
              <a:t>він</a:t>
            </a:r>
            <a:r>
              <a:rPr sz="4650" u="sng" spc="-210" dirty="0"/>
              <a:t> </a:t>
            </a:r>
            <a:r>
              <a:rPr sz="4650" u="sng" spc="-280" dirty="0"/>
              <a:t>має</a:t>
            </a:r>
            <a:r>
              <a:rPr sz="4650" u="sng" spc="-210" dirty="0"/>
              <a:t> </a:t>
            </a:r>
            <a:r>
              <a:rPr sz="4650" u="sng" spc="-220" dirty="0"/>
              <a:t>бути</a:t>
            </a:r>
            <a:r>
              <a:rPr sz="4650" u="sng" spc="-204" dirty="0"/>
              <a:t> </a:t>
            </a:r>
            <a:r>
              <a:rPr sz="4650" u="sng" spc="-315" dirty="0"/>
              <a:t>атестований.</a:t>
            </a:r>
            <a:endParaRPr sz="4650" u="sng" dirty="0"/>
          </a:p>
        </p:txBody>
      </p:sp>
      <p:sp>
        <p:nvSpPr>
          <p:cNvPr id="4" name="object 4"/>
          <p:cNvSpPr txBox="1"/>
          <p:nvPr/>
        </p:nvSpPr>
        <p:spPr>
          <a:xfrm>
            <a:off x="140295" y="2045753"/>
            <a:ext cx="18007330" cy="8012771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40"/>
              </a:spcBef>
            </a:pPr>
            <a:r>
              <a:rPr sz="4650" b="1" spc="-295" dirty="0">
                <a:latin typeface="Tahoma"/>
                <a:cs typeface="Tahoma"/>
              </a:rPr>
              <a:t>Підстава:</a:t>
            </a:r>
            <a:endParaRPr sz="4650" dirty="0">
              <a:latin typeface="Tahoma"/>
              <a:cs typeface="Tahoma"/>
            </a:endParaRPr>
          </a:p>
          <a:p>
            <a:pPr marL="12700" marR="5080" algn="ctr">
              <a:lnSpc>
                <a:spcPct val="116900"/>
              </a:lnSpc>
            </a:pPr>
            <a:r>
              <a:rPr sz="4650" b="1" spc="-260" dirty="0">
                <a:latin typeface="Tahoma"/>
                <a:cs typeface="Tahoma"/>
              </a:rPr>
              <a:t>пункт</a:t>
            </a:r>
            <a:r>
              <a:rPr sz="4650" b="1" spc="-225" dirty="0">
                <a:latin typeface="Tahoma"/>
                <a:cs typeface="Tahoma"/>
              </a:rPr>
              <a:t> </a:t>
            </a:r>
            <a:r>
              <a:rPr sz="4650" b="1" spc="-270" dirty="0">
                <a:latin typeface="Tahoma"/>
                <a:cs typeface="Tahoma"/>
              </a:rPr>
              <a:t>15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45" dirty="0">
                <a:latin typeface="Tahoma"/>
                <a:cs typeface="Tahoma"/>
              </a:rPr>
              <a:t>розділу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880" dirty="0">
                <a:latin typeface="Tahoma"/>
                <a:cs typeface="Tahoma"/>
              </a:rPr>
              <a:t>I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20" dirty="0">
                <a:latin typeface="Tahoma"/>
                <a:cs typeface="Tahoma"/>
              </a:rPr>
              <a:t>Положення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90" dirty="0">
                <a:latin typeface="Tahoma"/>
                <a:cs typeface="Tahoma"/>
              </a:rPr>
              <a:t>№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70" dirty="0">
                <a:latin typeface="Tahoma"/>
                <a:cs typeface="Tahoma"/>
              </a:rPr>
              <a:t>805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95" dirty="0">
                <a:latin typeface="Tahoma"/>
                <a:cs typeface="Tahoma"/>
              </a:rPr>
              <a:t>говорити,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35" dirty="0">
                <a:latin typeface="Tahoma"/>
                <a:cs typeface="Tahoma"/>
              </a:rPr>
              <a:t>що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15" dirty="0">
                <a:latin typeface="Tahoma"/>
                <a:cs typeface="Tahoma"/>
              </a:rPr>
              <a:t>педагоги,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60" dirty="0">
                <a:latin typeface="Tahoma"/>
                <a:cs typeface="Tahoma"/>
              </a:rPr>
              <a:t>які </a:t>
            </a:r>
            <a:r>
              <a:rPr sz="4650" b="1" spc="-310" dirty="0">
                <a:latin typeface="Tahoma"/>
                <a:cs typeface="Tahoma"/>
              </a:rPr>
              <a:t>пройшли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95" dirty="0">
                <a:latin typeface="Tahoma"/>
                <a:cs typeface="Tahoma"/>
              </a:rPr>
              <a:t>інтернатуру,</a:t>
            </a:r>
            <a:r>
              <a:rPr sz="4650" b="1" spc="-204" dirty="0">
                <a:latin typeface="Tahoma"/>
                <a:cs typeface="Tahoma"/>
              </a:rPr>
              <a:t> </a:t>
            </a:r>
            <a:r>
              <a:rPr sz="4650" b="1" spc="-345" dirty="0">
                <a:latin typeface="Tahoma"/>
                <a:cs typeface="Tahoma"/>
              </a:rPr>
              <a:t>мають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20" dirty="0">
                <a:latin typeface="Tahoma"/>
                <a:cs typeface="Tahoma"/>
              </a:rPr>
              <a:t>бути</a:t>
            </a:r>
            <a:r>
              <a:rPr sz="4650" b="1" spc="-204" dirty="0">
                <a:latin typeface="Tahoma"/>
                <a:cs typeface="Tahoma"/>
              </a:rPr>
              <a:t> </a:t>
            </a:r>
            <a:r>
              <a:rPr sz="4650" b="1" spc="-295" dirty="0">
                <a:latin typeface="Tahoma"/>
                <a:cs typeface="Tahoma"/>
              </a:rPr>
              <a:t>атестовані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05" dirty="0">
                <a:latin typeface="Tahoma"/>
                <a:cs typeface="Tahoma"/>
              </a:rPr>
              <a:t>протягом </a:t>
            </a:r>
            <a:r>
              <a:rPr sz="4650" b="1" spc="-290" dirty="0">
                <a:latin typeface="Tahoma"/>
                <a:cs typeface="Tahoma"/>
              </a:rPr>
              <a:t>наступного</a:t>
            </a:r>
            <a:r>
              <a:rPr sz="4650" b="1" spc="-220" dirty="0">
                <a:latin typeface="Tahoma"/>
                <a:cs typeface="Tahoma"/>
              </a:rPr>
              <a:t> </a:t>
            </a:r>
            <a:r>
              <a:rPr sz="4650" b="1" spc="-254" dirty="0">
                <a:latin typeface="Tahoma"/>
                <a:cs typeface="Tahoma"/>
              </a:rPr>
              <a:t>року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245" dirty="0">
                <a:latin typeface="Tahoma"/>
                <a:cs typeface="Tahoma"/>
              </a:rPr>
              <a:t>роботи,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20" dirty="0">
                <a:latin typeface="Tahoma"/>
                <a:cs typeface="Tahoma"/>
              </a:rPr>
              <a:t>але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25" dirty="0">
                <a:latin typeface="Tahoma"/>
                <a:cs typeface="Tahoma"/>
              </a:rPr>
              <a:t>не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40" dirty="0">
                <a:latin typeface="Tahoma"/>
                <a:cs typeface="Tahoma"/>
              </a:rPr>
              <a:t>раніше</a:t>
            </a:r>
            <a:r>
              <a:rPr sz="4650" b="1" spc="-215" dirty="0">
                <a:latin typeface="Tahoma"/>
                <a:cs typeface="Tahoma"/>
              </a:rPr>
              <a:t> </a:t>
            </a:r>
            <a:r>
              <a:rPr sz="4650" b="1" spc="-310" dirty="0">
                <a:latin typeface="Tahoma"/>
                <a:cs typeface="Tahoma"/>
              </a:rPr>
              <a:t>ніж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25" dirty="0">
                <a:latin typeface="Tahoma"/>
                <a:cs typeface="Tahoma"/>
              </a:rPr>
              <a:t>через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270" dirty="0">
                <a:latin typeface="Tahoma"/>
                <a:cs typeface="Tahoma"/>
              </a:rPr>
              <a:t>рік</a:t>
            </a:r>
            <a:r>
              <a:rPr sz="4650" b="1" spc="-210" dirty="0">
                <a:latin typeface="Tahoma"/>
                <a:cs typeface="Tahoma"/>
              </a:rPr>
              <a:t> </a:t>
            </a:r>
            <a:r>
              <a:rPr sz="4650" b="1" spc="-320" dirty="0">
                <a:latin typeface="Tahoma"/>
                <a:cs typeface="Tahoma"/>
              </a:rPr>
              <a:t>після </a:t>
            </a:r>
            <a:r>
              <a:rPr sz="4650" b="1" spc="-375" dirty="0" err="1">
                <a:latin typeface="Tahoma"/>
                <a:cs typeface="Tahoma"/>
              </a:rPr>
              <a:t>призначення</a:t>
            </a:r>
            <a:r>
              <a:rPr sz="4650" b="1" spc="-375" dirty="0" smtClean="0">
                <a:latin typeface="Tahoma"/>
                <a:cs typeface="Tahoma"/>
              </a:rPr>
              <a:t>.</a:t>
            </a:r>
            <a:endParaRPr lang="uk-UA" sz="4650" b="1" spc="-375" dirty="0" smtClean="0">
              <a:latin typeface="Tahoma"/>
              <a:cs typeface="Tahoma"/>
            </a:endParaRPr>
          </a:p>
          <a:p>
            <a:pPr marL="12700" marR="5080" algn="ctr">
              <a:lnSpc>
                <a:spcPct val="116900"/>
              </a:lnSpc>
            </a:pPr>
            <a:r>
              <a:rPr lang="uk-UA" sz="4650" b="1" spc="-375" dirty="0" smtClean="0">
                <a:latin typeface="Tahoma"/>
                <a:cs typeface="Tahoma"/>
              </a:rPr>
              <a:t>2. </a:t>
            </a:r>
            <a:r>
              <a:rPr lang="uk-UA" sz="4650" b="1" u="sng" spc="-375" dirty="0" smtClean="0">
                <a:latin typeface="Tahoma"/>
                <a:cs typeface="Tahoma"/>
              </a:rPr>
              <a:t>Має навчатися на педагогічну освіту, якщо без</a:t>
            </a:r>
            <a:endParaRPr sz="4650" u="sng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lang="uk-UA" sz="6450" b="1" spc="-430" dirty="0" smtClean="0">
                <a:latin typeface="Tahoma"/>
                <a:cs typeface="Tahoma"/>
              </a:rPr>
              <a:t>Прийняти на 10-11 тарифний розряд </a:t>
            </a:r>
            <a:r>
              <a:rPr lang="uk-UA" sz="4000" b="1" spc="-430" dirty="0" smtClean="0">
                <a:latin typeface="Tahoma"/>
                <a:cs typeface="Tahoma"/>
              </a:rPr>
              <a:t>(без </a:t>
            </a:r>
            <a:r>
              <a:rPr lang="uk-UA" sz="4000" b="1" spc="-430" dirty="0" err="1" smtClean="0">
                <a:latin typeface="Tahoma"/>
                <a:cs typeface="Tahoma"/>
              </a:rPr>
              <a:t>пед</a:t>
            </a:r>
            <a:r>
              <a:rPr lang="uk-UA" sz="4000" b="1" spc="-430" dirty="0" smtClean="0">
                <a:latin typeface="Tahoma"/>
                <a:cs typeface="Tahoma"/>
              </a:rPr>
              <a:t> освіти)</a:t>
            </a:r>
            <a:endParaRPr lang="uk-UA" sz="6450" b="1" spc="-430" dirty="0" smtClean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lang="uk-UA" sz="6450" b="1" spc="-430" dirty="0" smtClean="0">
                <a:latin typeface="Tahoma"/>
                <a:cs typeface="Tahoma"/>
              </a:rPr>
              <a:t>Атестувати на присвоєння к</a:t>
            </a:r>
            <a:r>
              <a:rPr sz="6450" b="1" spc="-430" dirty="0" err="1" smtClean="0">
                <a:latin typeface="Tahoma"/>
                <a:cs typeface="Tahoma"/>
              </a:rPr>
              <a:t>атегорія</a:t>
            </a:r>
            <a:r>
              <a:rPr sz="6450" b="1" spc="-430" dirty="0">
                <a:latin typeface="Tahoma"/>
                <a:cs typeface="Tahoma"/>
              </a:rPr>
              <a:t>:</a:t>
            </a:r>
            <a:r>
              <a:rPr sz="6450" b="1" spc="-285" dirty="0">
                <a:latin typeface="Tahoma"/>
                <a:cs typeface="Tahoma"/>
              </a:rPr>
              <a:t> </a:t>
            </a:r>
            <a:r>
              <a:rPr sz="6450" b="1" spc="-425" dirty="0">
                <a:latin typeface="Tahoma"/>
                <a:cs typeface="Tahoma"/>
              </a:rPr>
              <a:t>“спеціаліст”</a:t>
            </a:r>
            <a:endParaRPr sz="64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3879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1332" y="3994975"/>
            <a:ext cx="3973829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7565">
              <a:lnSpc>
                <a:spcPct val="100000"/>
              </a:lnSpc>
              <a:spcBef>
                <a:spcPts val="100"/>
              </a:spcBef>
            </a:pPr>
            <a:r>
              <a:rPr sz="6500" b="1" spc="95" dirty="0">
                <a:solidFill>
                  <a:srgbClr val="171717"/>
                </a:solidFill>
                <a:latin typeface="Tahoma"/>
                <a:cs typeface="Tahoma"/>
              </a:rPr>
              <a:t>План </a:t>
            </a:r>
            <a:r>
              <a:rPr sz="6500" b="1" spc="120" dirty="0">
                <a:solidFill>
                  <a:srgbClr val="171717"/>
                </a:solidFill>
                <a:latin typeface="Tahoma"/>
                <a:cs typeface="Tahoma"/>
              </a:rPr>
              <a:t>вебінару</a:t>
            </a:r>
            <a:endParaRPr sz="65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80664" y="172516"/>
            <a:ext cx="755840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-535" dirty="0"/>
              <a:t>1.</a:t>
            </a:r>
            <a:r>
              <a:rPr sz="3200" spc="165" dirty="0"/>
              <a:t> </a:t>
            </a:r>
            <a:r>
              <a:rPr sz="3200" dirty="0"/>
              <a:t>Вступ.</a:t>
            </a:r>
            <a:r>
              <a:rPr sz="3200" spc="165" dirty="0"/>
              <a:t> </a:t>
            </a:r>
            <a:r>
              <a:rPr sz="3200" dirty="0"/>
              <a:t>Актуальність</a:t>
            </a:r>
            <a:r>
              <a:rPr sz="3200" spc="165" dirty="0"/>
              <a:t> </a:t>
            </a:r>
            <a:r>
              <a:rPr sz="3200" spc="-10" dirty="0"/>
              <a:t>педагогічної </a:t>
            </a:r>
            <a:r>
              <a:rPr sz="3200" spc="50" dirty="0"/>
              <a:t>інтернатури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184" indent="-451484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4184" algn="l"/>
              </a:tabLst>
            </a:pPr>
            <a:r>
              <a:rPr spc="70" dirty="0"/>
              <a:t>Нормативна</a:t>
            </a:r>
            <a:r>
              <a:rPr spc="105" dirty="0"/>
              <a:t> </a:t>
            </a:r>
            <a:r>
              <a:rPr dirty="0"/>
              <a:t>база</a:t>
            </a:r>
            <a:r>
              <a:rPr spc="110" dirty="0"/>
              <a:t> </a:t>
            </a:r>
            <a:r>
              <a:rPr dirty="0"/>
              <a:t>педагогічної</a:t>
            </a:r>
            <a:r>
              <a:rPr spc="105" dirty="0"/>
              <a:t> </a:t>
            </a:r>
            <a:r>
              <a:rPr spc="50" dirty="0"/>
              <a:t>інтернатури</a:t>
            </a:r>
          </a:p>
          <a:p>
            <a:pPr>
              <a:lnSpc>
                <a:spcPct val="100000"/>
              </a:lnSpc>
              <a:spcBef>
                <a:spcPts val="560"/>
              </a:spcBef>
              <a:buFont typeface="Tahoma"/>
              <a:buAutoNum type="arabicPeriod" startAt="2"/>
            </a:pPr>
            <a:endParaRPr spc="50" dirty="0"/>
          </a:p>
          <a:p>
            <a:pPr marL="12700" marR="857885" indent="447040">
              <a:lnSpc>
                <a:spcPct val="115199"/>
              </a:lnSpc>
              <a:buAutoNum type="arabicPeriod" startAt="2"/>
              <a:tabLst>
                <a:tab pos="459740" algn="l"/>
              </a:tabLst>
            </a:pPr>
            <a:r>
              <a:rPr spc="50" dirty="0"/>
              <a:t>Організація</a:t>
            </a:r>
            <a:r>
              <a:rPr spc="75" dirty="0"/>
              <a:t> </a:t>
            </a:r>
            <a:r>
              <a:rPr dirty="0"/>
              <a:t>педагогічної</a:t>
            </a:r>
            <a:r>
              <a:rPr spc="75" dirty="0"/>
              <a:t> </a:t>
            </a:r>
            <a:r>
              <a:rPr spc="60" dirty="0"/>
              <a:t>інтернатури</a:t>
            </a:r>
            <a:r>
              <a:rPr spc="80" dirty="0"/>
              <a:t> </a:t>
            </a:r>
            <a:r>
              <a:rPr spc="-50" dirty="0"/>
              <a:t>в </a:t>
            </a:r>
            <a:r>
              <a:rPr dirty="0"/>
              <a:t>закладі</a:t>
            </a:r>
            <a:r>
              <a:rPr spc="50" dirty="0"/>
              <a:t> </a:t>
            </a:r>
            <a:r>
              <a:rPr spc="40" dirty="0"/>
              <a:t>освіти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380664" y="4668316"/>
            <a:ext cx="806704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b="1" dirty="0">
                <a:latin typeface="Tahoma"/>
                <a:cs typeface="Tahoma"/>
              </a:rPr>
              <a:t>4.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spc="55" dirty="0">
                <a:latin typeface="Tahoma"/>
                <a:cs typeface="Tahoma"/>
              </a:rPr>
              <a:t>Наставник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як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ключова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фігура: </a:t>
            </a:r>
            <a:r>
              <a:rPr sz="3200" b="1" dirty="0">
                <a:latin typeface="Tahoma"/>
                <a:cs typeface="Tahoma"/>
              </a:rPr>
              <a:t>компетентності,</a:t>
            </a:r>
            <a:r>
              <a:rPr sz="3200" b="1" spc="1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ролі,</a:t>
            </a:r>
            <a:r>
              <a:rPr sz="3200" b="1" spc="1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стилі</a:t>
            </a:r>
            <a:r>
              <a:rPr sz="3200" b="1" spc="155" dirty="0">
                <a:latin typeface="Tahoma"/>
                <a:cs typeface="Tahoma"/>
              </a:rPr>
              <a:t> </a:t>
            </a:r>
            <a:r>
              <a:rPr sz="3200" b="1" spc="35" dirty="0">
                <a:latin typeface="Tahoma"/>
                <a:cs typeface="Tahoma"/>
              </a:rPr>
              <a:t>взаємодії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80664" y="6428612"/>
            <a:ext cx="10073640" cy="3342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 indent="-44767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0375" algn="l"/>
              </a:tabLst>
            </a:pPr>
            <a:r>
              <a:rPr sz="3200" b="1" spc="50" dirty="0">
                <a:latin typeface="Tahoma"/>
                <a:cs typeface="Tahoma"/>
              </a:rPr>
              <a:t>Практичні</a:t>
            </a:r>
            <a:r>
              <a:rPr sz="3200" b="1" spc="45" dirty="0">
                <a:latin typeface="Tahoma"/>
                <a:cs typeface="Tahoma"/>
              </a:rPr>
              <a:t> </a:t>
            </a:r>
            <a:r>
              <a:rPr sz="3200" b="1" spc="70" dirty="0">
                <a:latin typeface="Tahoma"/>
                <a:cs typeface="Tahoma"/>
              </a:rPr>
              <a:t>інструменти</a:t>
            </a:r>
            <a:r>
              <a:rPr sz="3200" b="1" spc="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реалізації</a:t>
            </a:r>
            <a:r>
              <a:rPr sz="3200" b="1" spc="50" dirty="0">
                <a:latin typeface="Tahoma"/>
                <a:cs typeface="Tahoma"/>
              </a:rPr>
              <a:t> </a:t>
            </a:r>
            <a:r>
              <a:rPr sz="3200" b="1" spc="85" dirty="0">
                <a:latin typeface="Tahoma"/>
                <a:cs typeface="Tahoma"/>
              </a:rPr>
              <a:t>програми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Font typeface="Tahoma"/>
              <a:buAutoNum type="arabicPeriod" startAt="5"/>
            </a:pPr>
            <a:endParaRPr sz="3200">
              <a:latin typeface="Tahoma"/>
              <a:cs typeface="Tahoma"/>
            </a:endParaRPr>
          </a:p>
          <a:p>
            <a:pPr marL="12700" marR="241300" indent="469265">
              <a:lnSpc>
                <a:spcPct val="115199"/>
              </a:lnSpc>
              <a:buAutoNum type="arabicPeriod" startAt="5"/>
              <a:tabLst>
                <a:tab pos="481965" algn="l"/>
              </a:tabLst>
            </a:pPr>
            <a:r>
              <a:rPr sz="3200" b="1" spc="50" dirty="0">
                <a:latin typeface="Tahoma"/>
                <a:cs typeface="Tahoma"/>
              </a:rPr>
              <a:t>Роль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адміністрації.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Моніторинг,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підтримка, звітність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00"/>
              </a:spcBef>
              <a:buFont typeface="Tahoma"/>
              <a:buAutoNum type="arabicPeriod" startAt="5"/>
            </a:pPr>
            <a:endParaRPr sz="3200">
              <a:latin typeface="Tahoma"/>
              <a:cs typeface="Tahoma"/>
            </a:endParaRPr>
          </a:p>
          <a:p>
            <a:pPr marL="449580" indent="-436880">
              <a:lnSpc>
                <a:spcPct val="100000"/>
              </a:lnSpc>
              <a:buAutoNum type="arabicPeriod" startAt="5"/>
              <a:tabLst>
                <a:tab pos="449580" algn="l"/>
              </a:tabLst>
            </a:pPr>
            <a:r>
              <a:rPr sz="3200" b="1" spc="45" dirty="0">
                <a:latin typeface="Tahoma"/>
                <a:cs typeface="Tahoma"/>
              </a:rPr>
              <a:t>Завершення.</a:t>
            </a:r>
            <a:r>
              <a:rPr sz="3200" b="1" spc="1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Питання-відповіді.</a:t>
            </a:r>
            <a:r>
              <a:rPr sz="3200" b="1" spc="13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Рефлексія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7818" y="468063"/>
            <a:ext cx="9705975" cy="2051685"/>
          </a:xfrm>
          <a:prstGeom prst="rect">
            <a:avLst/>
          </a:prstGeom>
        </p:spPr>
        <p:txBody>
          <a:bodyPr vert="horz" wrap="square" lIns="0" tIns="261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60"/>
              </a:spcBef>
            </a:pPr>
            <a:r>
              <a:rPr sz="4000" spc="90" dirty="0">
                <a:solidFill>
                  <a:srgbClr val="FBAF03"/>
                </a:solidFill>
              </a:rPr>
              <a:t>Крівник</a:t>
            </a:r>
            <a:r>
              <a:rPr sz="4000" spc="50" dirty="0">
                <a:solidFill>
                  <a:srgbClr val="FBAF03"/>
                </a:solidFill>
              </a:rPr>
              <a:t> </a:t>
            </a:r>
            <a:r>
              <a:rPr sz="4000" dirty="0">
                <a:solidFill>
                  <a:srgbClr val="FBAF03"/>
                </a:solidFill>
              </a:rPr>
              <a:t>закладу</a:t>
            </a:r>
            <a:r>
              <a:rPr sz="4000" spc="50" dirty="0">
                <a:solidFill>
                  <a:srgbClr val="FBAF03"/>
                </a:solidFill>
              </a:rPr>
              <a:t> </a:t>
            </a:r>
            <a:r>
              <a:rPr sz="4000" spc="55" dirty="0">
                <a:solidFill>
                  <a:srgbClr val="FBAF03"/>
                </a:solidFill>
              </a:rPr>
              <a:t>освіти</a:t>
            </a:r>
            <a:endParaRPr sz="4000" dirty="0"/>
          </a:p>
          <a:p>
            <a:pPr marL="12700" marR="5080">
              <a:lnSpc>
                <a:spcPct val="114599"/>
              </a:lnSpc>
              <a:spcBef>
                <a:spcPts val="940"/>
              </a:spcBef>
            </a:pPr>
            <a:r>
              <a:rPr sz="3000" b="0" dirty="0">
                <a:solidFill>
                  <a:srgbClr val="171717"/>
                </a:solidFill>
                <a:latin typeface="Tahoma"/>
                <a:cs typeface="Tahoma"/>
              </a:rPr>
              <a:t>організовує документообіг, створює умови,</a:t>
            </a:r>
            <a:r>
              <a:rPr sz="3000" b="0" spc="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b="0" spc="35" dirty="0">
                <a:solidFill>
                  <a:srgbClr val="171717"/>
                </a:solidFill>
                <a:latin typeface="Tahoma"/>
                <a:cs typeface="Tahoma"/>
              </a:rPr>
              <a:t>координує </a:t>
            </a:r>
            <a:r>
              <a:rPr sz="3000" b="0" spc="-10" dirty="0">
                <a:solidFill>
                  <a:srgbClr val="171717"/>
                </a:solidFill>
                <a:latin typeface="Tahoma"/>
                <a:cs typeface="Tahoma"/>
              </a:rPr>
              <a:t>діяльність,</a:t>
            </a:r>
            <a:r>
              <a:rPr sz="3000" b="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171717"/>
                </a:solidFill>
                <a:latin typeface="Tahoma"/>
                <a:cs typeface="Tahoma"/>
              </a:rPr>
              <a:t>змінює,</a:t>
            </a:r>
            <a:r>
              <a:rPr sz="3000" b="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b="0" spc="-75" dirty="0">
                <a:solidFill>
                  <a:srgbClr val="171717"/>
                </a:solidFill>
                <a:latin typeface="Tahoma"/>
                <a:cs typeface="Tahoma"/>
              </a:rPr>
              <a:t>за</a:t>
            </a:r>
            <a:r>
              <a:rPr sz="3000" b="0" spc="-1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171717"/>
                </a:solidFill>
                <a:latin typeface="Tahoma"/>
                <a:cs typeface="Tahoma"/>
              </a:rPr>
              <a:t>потреби,</a:t>
            </a:r>
            <a:r>
              <a:rPr sz="3000" b="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b="0" spc="-10" dirty="0">
                <a:solidFill>
                  <a:srgbClr val="171717"/>
                </a:solidFill>
                <a:latin typeface="Tahoma"/>
                <a:cs typeface="Tahoma"/>
              </a:rPr>
              <a:t>наставника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7818" y="3000374"/>
            <a:ext cx="9747250" cy="6483826"/>
          </a:xfrm>
          <a:prstGeom prst="rect">
            <a:avLst/>
          </a:prstGeom>
        </p:spPr>
        <p:txBody>
          <a:bodyPr vert="horz" wrap="square" lIns="0" tIns="261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60"/>
              </a:spcBef>
            </a:pPr>
            <a:r>
              <a:rPr sz="4000" b="1" spc="60" dirty="0">
                <a:solidFill>
                  <a:srgbClr val="FBAF03"/>
                </a:solidFill>
                <a:latin typeface="Tahoma"/>
                <a:cs typeface="Tahoma"/>
              </a:rPr>
              <a:t>Наставник</a:t>
            </a:r>
            <a:endParaRPr sz="4000" dirty="0">
              <a:latin typeface="Tahoma"/>
              <a:cs typeface="Tahoma"/>
            </a:endParaRPr>
          </a:p>
          <a:p>
            <a:pPr marL="12700" marR="478155">
              <a:lnSpc>
                <a:spcPct val="114599"/>
              </a:lnSpc>
              <a:spcBef>
                <a:spcPts val="940"/>
              </a:spcBef>
            </a:pP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педагог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з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70" dirty="0">
                <a:solidFill>
                  <a:srgbClr val="171717"/>
                </a:solidFill>
                <a:latin typeface="Tahoma"/>
                <a:cs typeface="Tahoma"/>
              </a:rPr>
              <a:t>досвідом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не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171717"/>
                </a:solidFill>
                <a:latin typeface="Tahoma"/>
                <a:cs typeface="Tahoma"/>
              </a:rPr>
              <a:t>менше</a:t>
            </a:r>
            <a:r>
              <a:rPr sz="3000" spc="-1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95" dirty="0">
                <a:solidFill>
                  <a:srgbClr val="171717"/>
                </a:solidFill>
                <a:latin typeface="Tahoma"/>
                <a:cs typeface="Tahoma"/>
              </a:rPr>
              <a:t>5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років</a:t>
            </a:r>
            <a:r>
              <a:rPr sz="3000" spc="-1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75" dirty="0">
                <a:solidFill>
                  <a:srgbClr val="171717"/>
                </a:solidFill>
                <a:latin typeface="Tahoma"/>
                <a:cs typeface="Tahoma"/>
              </a:rPr>
              <a:t>за</a:t>
            </a:r>
            <a:r>
              <a:rPr sz="3000" spc="-1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відповідною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спеціальність</a:t>
            </a:r>
            <a:r>
              <a:rPr sz="3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(такою</a:t>
            </a:r>
            <a:r>
              <a:rPr sz="3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самою</a:t>
            </a:r>
            <a:r>
              <a:rPr sz="3000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або</a:t>
            </a:r>
            <a:r>
              <a:rPr sz="3000" spc="-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спорідненою);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здійснює супровід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та </a:t>
            </a:r>
            <a:r>
              <a:rPr sz="3000" spc="65" dirty="0">
                <a:solidFill>
                  <a:srgbClr val="171717"/>
                </a:solidFill>
                <a:latin typeface="Tahoma"/>
                <a:cs typeface="Tahoma"/>
              </a:rPr>
              <a:t>піддтримку</a:t>
            </a:r>
            <a:endParaRPr sz="3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0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4000" b="1" spc="-10" dirty="0" err="1" smtClean="0">
                <a:solidFill>
                  <a:srgbClr val="FBAF03"/>
                </a:solidFill>
                <a:latin typeface="Tahoma"/>
                <a:cs typeface="Tahoma"/>
              </a:rPr>
              <a:t>Інтерн</a:t>
            </a:r>
            <a:endParaRPr sz="4000" dirty="0">
              <a:latin typeface="Tahoma"/>
              <a:cs typeface="Tahoma"/>
            </a:endParaRPr>
          </a:p>
          <a:p>
            <a:pPr marL="12700" marR="5080" algn="just">
              <a:lnSpc>
                <a:spcPct val="116300"/>
              </a:lnSpc>
              <a:spcBef>
                <a:spcPts val="1080"/>
              </a:spcBef>
            </a:pP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особа,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яку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вперше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призначено</a:t>
            </a:r>
            <a:r>
              <a:rPr sz="3000" spc="-2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посаду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педагогічного</a:t>
            </a:r>
            <a:r>
              <a:rPr sz="3000" spc="-2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працівника,</a:t>
            </a:r>
            <a:r>
              <a:rPr sz="3000" spc="-3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виконує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обовязки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відповідно</a:t>
            </a:r>
            <a:r>
              <a:rPr sz="3000" spc="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105" dirty="0">
                <a:solidFill>
                  <a:srgbClr val="171717"/>
                </a:solidFill>
                <a:latin typeface="Tahoma"/>
                <a:cs typeface="Tahoma"/>
              </a:rPr>
              <a:t>до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посадової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інструкції,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виконує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умови</a:t>
            </a:r>
            <a:r>
              <a:rPr sz="3000" spc="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програми,</a:t>
            </a:r>
            <a:r>
              <a:rPr sz="3000" spc="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171717"/>
                </a:solidFill>
                <a:latin typeface="Tahoma"/>
                <a:cs typeface="Tahoma"/>
              </a:rPr>
              <a:t>бере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участь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у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171717"/>
                </a:solidFill>
                <a:latin typeface="Tahoma"/>
                <a:cs typeface="Tahoma"/>
              </a:rPr>
              <a:t>засіданнях,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працює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над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171717"/>
                </a:solidFill>
                <a:latin typeface="Tahoma"/>
                <a:cs typeface="Tahoma"/>
              </a:rPr>
              <a:t>набуттям</a:t>
            </a:r>
            <a:r>
              <a:rPr sz="3000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3000" spc="35" dirty="0">
                <a:solidFill>
                  <a:srgbClr val="171717"/>
                </a:solidFill>
                <a:latin typeface="Tahoma"/>
                <a:cs typeface="Tahoma"/>
              </a:rPr>
              <a:t>компетентностей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6285" y="3840643"/>
            <a:ext cx="545020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6350" b="1" spc="-295" dirty="0">
                <a:solidFill>
                  <a:srgbClr val="171717"/>
                </a:solidFill>
                <a:latin typeface="Verdana"/>
                <a:cs typeface="Verdana"/>
              </a:rPr>
              <a:t>Учасники </a:t>
            </a:r>
            <a:r>
              <a:rPr sz="6350" b="1" spc="-320" dirty="0">
                <a:solidFill>
                  <a:srgbClr val="171717"/>
                </a:solidFill>
                <a:latin typeface="Verdana"/>
                <a:cs typeface="Verdana"/>
              </a:rPr>
              <a:t>педагогічної </a:t>
            </a:r>
            <a:r>
              <a:rPr sz="6350" b="1" spc="-150" dirty="0">
                <a:solidFill>
                  <a:srgbClr val="171717"/>
                </a:solidFill>
                <a:latin typeface="Verdana"/>
                <a:cs typeface="Verdana"/>
              </a:rPr>
              <a:t>інтернатури</a:t>
            </a:r>
            <a:endParaRPr sz="635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4378" y="2933700"/>
            <a:ext cx="6829767" cy="285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60473" y="5905500"/>
            <a:ext cx="6829767" cy="28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31300" y="3055843"/>
            <a:ext cx="7583805" cy="2225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5295" algn="just">
              <a:lnSpc>
                <a:spcPct val="115999"/>
              </a:lnSpc>
              <a:spcBef>
                <a:spcPts val="95"/>
              </a:spcBef>
            </a:pPr>
            <a:r>
              <a:rPr sz="4150" spc="-285" dirty="0">
                <a:solidFill>
                  <a:srgbClr val="171717"/>
                </a:solidFill>
              </a:rPr>
              <a:t>3.</a:t>
            </a:r>
            <a:r>
              <a:rPr sz="4150" spc="580" dirty="0">
                <a:solidFill>
                  <a:srgbClr val="171717"/>
                </a:solidFill>
              </a:rPr>
              <a:t>  </a:t>
            </a:r>
            <a:r>
              <a:rPr sz="4150" spc="-280" dirty="0">
                <a:solidFill>
                  <a:srgbClr val="171717"/>
                </a:solidFill>
              </a:rPr>
              <a:t>Наставник</a:t>
            </a:r>
            <a:r>
              <a:rPr sz="4150" spc="580" dirty="0">
                <a:solidFill>
                  <a:srgbClr val="171717"/>
                </a:solidFill>
              </a:rPr>
              <a:t>  </a:t>
            </a:r>
            <a:r>
              <a:rPr sz="4150" spc="-345" dirty="0">
                <a:solidFill>
                  <a:srgbClr val="171717"/>
                </a:solidFill>
              </a:rPr>
              <a:t>як</a:t>
            </a:r>
            <a:r>
              <a:rPr sz="4150" spc="580" dirty="0">
                <a:solidFill>
                  <a:srgbClr val="171717"/>
                </a:solidFill>
              </a:rPr>
              <a:t>  </a:t>
            </a:r>
            <a:r>
              <a:rPr sz="4150" spc="-360" dirty="0">
                <a:solidFill>
                  <a:srgbClr val="171717"/>
                </a:solidFill>
              </a:rPr>
              <a:t>ключова </a:t>
            </a:r>
            <a:r>
              <a:rPr sz="4150" spc="-365" dirty="0">
                <a:solidFill>
                  <a:srgbClr val="171717"/>
                </a:solidFill>
              </a:rPr>
              <a:t>фігура:</a:t>
            </a:r>
            <a:r>
              <a:rPr sz="4150" spc="560" dirty="0">
                <a:solidFill>
                  <a:srgbClr val="171717"/>
                </a:solidFill>
              </a:rPr>
              <a:t> </a:t>
            </a:r>
            <a:r>
              <a:rPr sz="4150" spc="-135" dirty="0">
                <a:solidFill>
                  <a:srgbClr val="171717"/>
                </a:solidFill>
              </a:rPr>
              <a:t>компетентності,</a:t>
            </a:r>
            <a:r>
              <a:rPr sz="4150" spc="555" dirty="0">
                <a:solidFill>
                  <a:srgbClr val="171717"/>
                </a:solidFill>
              </a:rPr>
              <a:t> </a:t>
            </a:r>
            <a:r>
              <a:rPr sz="4150" spc="-270" dirty="0">
                <a:solidFill>
                  <a:srgbClr val="171717"/>
                </a:solidFill>
              </a:rPr>
              <a:t>ролі, </a:t>
            </a:r>
            <a:r>
              <a:rPr sz="4150" spc="-210" dirty="0">
                <a:solidFill>
                  <a:srgbClr val="171717"/>
                </a:solidFill>
              </a:rPr>
              <a:t>стилі</a:t>
            </a:r>
            <a:r>
              <a:rPr sz="4150" spc="-170" dirty="0">
                <a:solidFill>
                  <a:srgbClr val="171717"/>
                </a:solidFill>
              </a:rPr>
              <a:t> </a:t>
            </a:r>
            <a:r>
              <a:rPr sz="4150" spc="-265" dirty="0">
                <a:solidFill>
                  <a:srgbClr val="171717"/>
                </a:solidFill>
              </a:rPr>
              <a:t>взаємодії</a:t>
            </a:r>
            <a:endParaRPr sz="41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948305" cy="2180590"/>
          </a:xfrm>
          <a:custGeom>
            <a:avLst/>
            <a:gdLst/>
            <a:ahLst/>
            <a:cxnLst/>
            <a:rect l="l" t="t" r="r" b="b"/>
            <a:pathLst>
              <a:path w="2948305" h="2180590">
                <a:moveTo>
                  <a:pt x="1245960" y="2155043"/>
                </a:moveTo>
                <a:lnTo>
                  <a:pt x="487447" y="2155043"/>
                </a:lnTo>
                <a:lnTo>
                  <a:pt x="174017" y="2066143"/>
                </a:lnTo>
                <a:lnTo>
                  <a:pt x="88233" y="2040743"/>
                </a:lnTo>
                <a:lnTo>
                  <a:pt x="46030" y="2015343"/>
                </a:lnTo>
                <a:lnTo>
                  <a:pt x="4301" y="2002643"/>
                </a:lnTo>
                <a:lnTo>
                  <a:pt x="0" y="1999994"/>
                </a:lnTo>
                <a:lnTo>
                  <a:pt x="0" y="0"/>
                </a:lnTo>
                <a:lnTo>
                  <a:pt x="2945411" y="0"/>
                </a:lnTo>
                <a:lnTo>
                  <a:pt x="2945881" y="8743"/>
                </a:lnTo>
                <a:lnTo>
                  <a:pt x="2947531" y="59543"/>
                </a:lnTo>
                <a:lnTo>
                  <a:pt x="2948084" y="110343"/>
                </a:lnTo>
                <a:lnTo>
                  <a:pt x="2947531" y="148443"/>
                </a:lnTo>
                <a:lnTo>
                  <a:pt x="2945881" y="199243"/>
                </a:lnTo>
                <a:lnTo>
                  <a:pt x="2943146" y="250043"/>
                </a:lnTo>
                <a:lnTo>
                  <a:pt x="2939338" y="300843"/>
                </a:lnTo>
                <a:lnTo>
                  <a:pt x="2934469" y="338943"/>
                </a:lnTo>
                <a:lnTo>
                  <a:pt x="2928550" y="389743"/>
                </a:lnTo>
                <a:lnTo>
                  <a:pt x="2921594" y="440543"/>
                </a:lnTo>
                <a:lnTo>
                  <a:pt x="2913613" y="478643"/>
                </a:lnTo>
                <a:lnTo>
                  <a:pt x="2904618" y="529443"/>
                </a:lnTo>
                <a:lnTo>
                  <a:pt x="2894622" y="580243"/>
                </a:lnTo>
                <a:lnTo>
                  <a:pt x="2883636" y="618343"/>
                </a:lnTo>
                <a:lnTo>
                  <a:pt x="2871674" y="669143"/>
                </a:lnTo>
                <a:lnTo>
                  <a:pt x="2858745" y="707243"/>
                </a:lnTo>
                <a:lnTo>
                  <a:pt x="2844863" y="758043"/>
                </a:lnTo>
                <a:lnTo>
                  <a:pt x="2830040" y="796143"/>
                </a:lnTo>
                <a:lnTo>
                  <a:pt x="2814287" y="846943"/>
                </a:lnTo>
                <a:lnTo>
                  <a:pt x="2797616" y="885043"/>
                </a:lnTo>
                <a:lnTo>
                  <a:pt x="2780040" y="923143"/>
                </a:lnTo>
                <a:lnTo>
                  <a:pt x="2761570" y="973943"/>
                </a:lnTo>
                <a:lnTo>
                  <a:pt x="2742219" y="1012043"/>
                </a:lnTo>
                <a:lnTo>
                  <a:pt x="2721998" y="1050143"/>
                </a:lnTo>
                <a:lnTo>
                  <a:pt x="2700919" y="1088243"/>
                </a:lnTo>
                <a:lnTo>
                  <a:pt x="2678995" y="1126343"/>
                </a:lnTo>
                <a:lnTo>
                  <a:pt x="2656236" y="1164443"/>
                </a:lnTo>
                <a:lnTo>
                  <a:pt x="2632656" y="1202543"/>
                </a:lnTo>
                <a:lnTo>
                  <a:pt x="2608266" y="1240643"/>
                </a:lnTo>
                <a:lnTo>
                  <a:pt x="2583078" y="1278743"/>
                </a:lnTo>
                <a:lnTo>
                  <a:pt x="2557105" y="1316843"/>
                </a:lnTo>
                <a:lnTo>
                  <a:pt x="2530357" y="1354943"/>
                </a:lnTo>
                <a:lnTo>
                  <a:pt x="2502848" y="1393043"/>
                </a:lnTo>
                <a:lnTo>
                  <a:pt x="2474588" y="1431143"/>
                </a:lnTo>
                <a:lnTo>
                  <a:pt x="2445591" y="1456543"/>
                </a:lnTo>
                <a:lnTo>
                  <a:pt x="2415868" y="1494643"/>
                </a:lnTo>
                <a:lnTo>
                  <a:pt x="2385430" y="1532743"/>
                </a:lnTo>
                <a:lnTo>
                  <a:pt x="2354291" y="1558143"/>
                </a:lnTo>
                <a:lnTo>
                  <a:pt x="2322461" y="1596243"/>
                </a:lnTo>
                <a:lnTo>
                  <a:pt x="2289954" y="1621643"/>
                </a:lnTo>
                <a:lnTo>
                  <a:pt x="2256780" y="1659743"/>
                </a:lnTo>
                <a:lnTo>
                  <a:pt x="2222952" y="1685143"/>
                </a:lnTo>
                <a:lnTo>
                  <a:pt x="2188482" y="1710543"/>
                </a:lnTo>
                <a:lnTo>
                  <a:pt x="2153381" y="1735943"/>
                </a:lnTo>
                <a:lnTo>
                  <a:pt x="2117663" y="1774043"/>
                </a:lnTo>
                <a:lnTo>
                  <a:pt x="2081338" y="1799443"/>
                </a:lnTo>
                <a:lnTo>
                  <a:pt x="2044418" y="1824843"/>
                </a:lnTo>
                <a:lnTo>
                  <a:pt x="2006917" y="1850243"/>
                </a:lnTo>
                <a:lnTo>
                  <a:pt x="1930215" y="1901043"/>
                </a:lnTo>
                <a:lnTo>
                  <a:pt x="1891038" y="1913743"/>
                </a:lnTo>
                <a:lnTo>
                  <a:pt x="1811093" y="1964543"/>
                </a:lnTo>
                <a:lnTo>
                  <a:pt x="1770349" y="1977243"/>
                </a:lnTo>
                <a:lnTo>
                  <a:pt x="1729107" y="2002643"/>
                </a:lnTo>
                <a:lnTo>
                  <a:pt x="1687378" y="2015343"/>
                </a:lnTo>
                <a:lnTo>
                  <a:pt x="1645174" y="2040743"/>
                </a:lnTo>
                <a:lnTo>
                  <a:pt x="1559391" y="2066143"/>
                </a:lnTo>
                <a:lnTo>
                  <a:pt x="1245960" y="2155043"/>
                </a:lnTo>
                <a:close/>
              </a:path>
              <a:path w="2948305" h="2180590">
                <a:moveTo>
                  <a:pt x="1153036" y="2167743"/>
                </a:moveTo>
                <a:lnTo>
                  <a:pt x="580371" y="2167743"/>
                </a:lnTo>
                <a:lnTo>
                  <a:pt x="533738" y="2155043"/>
                </a:lnTo>
                <a:lnTo>
                  <a:pt x="1199670" y="2155043"/>
                </a:lnTo>
                <a:lnTo>
                  <a:pt x="1153036" y="2167743"/>
                </a:lnTo>
                <a:close/>
              </a:path>
              <a:path w="2948305" h="2180590">
                <a:moveTo>
                  <a:pt x="1058788" y="2180443"/>
                </a:moveTo>
                <a:lnTo>
                  <a:pt x="674620" y="2180443"/>
                </a:lnTo>
                <a:lnTo>
                  <a:pt x="627336" y="2167743"/>
                </a:lnTo>
                <a:lnTo>
                  <a:pt x="1106071" y="2167743"/>
                </a:lnTo>
                <a:lnTo>
                  <a:pt x="1058788" y="2180443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23726" y="7129756"/>
            <a:ext cx="1064895" cy="2129155"/>
          </a:xfrm>
          <a:custGeom>
            <a:avLst/>
            <a:gdLst/>
            <a:ahLst/>
            <a:cxnLst/>
            <a:rect l="l" t="t" r="r" b="b"/>
            <a:pathLst>
              <a:path w="1064894" h="2129154">
                <a:moveTo>
                  <a:pt x="1064273" y="2128543"/>
                </a:moveTo>
                <a:lnTo>
                  <a:pt x="1015555" y="2127448"/>
                </a:lnTo>
                <a:lnTo>
                  <a:pt x="967401" y="2124194"/>
                </a:lnTo>
                <a:lnTo>
                  <a:pt x="919856" y="2118828"/>
                </a:lnTo>
                <a:lnTo>
                  <a:pt x="872967" y="2111396"/>
                </a:lnTo>
                <a:lnTo>
                  <a:pt x="826781" y="2101947"/>
                </a:lnTo>
                <a:lnTo>
                  <a:pt x="781346" y="2090526"/>
                </a:lnTo>
                <a:lnTo>
                  <a:pt x="736707" y="2077182"/>
                </a:lnTo>
                <a:lnTo>
                  <a:pt x="692912" y="2061960"/>
                </a:lnTo>
                <a:lnTo>
                  <a:pt x="650009" y="2044907"/>
                </a:lnTo>
                <a:lnTo>
                  <a:pt x="608043" y="2026072"/>
                </a:lnTo>
                <a:lnTo>
                  <a:pt x="567062" y="2005500"/>
                </a:lnTo>
                <a:lnTo>
                  <a:pt x="527113" y="1983239"/>
                </a:lnTo>
                <a:lnTo>
                  <a:pt x="488243" y="1959335"/>
                </a:lnTo>
                <a:lnTo>
                  <a:pt x="450498" y="1933836"/>
                </a:lnTo>
                <a:lnTo>
                  <a:pt x="413927" y="1906789"/>
                </a:lnTo>
                <a:lnTo>
                  <a:pt x="378575" y="1878240"/>
                </a:lnTo>
                <a:lnTo>
                  <a:pt x="344489" y="1848236"/>
                </a:lnTo>
                <a:lnTo>
                  <a:pt x="311718" y="1816825"/>
                </a:lnTo>
                <a:lnTo>
                  <a:pt x="280306" y="1784053"/>
                </a:lnTo>
                <a:lnTo>
                  <a:pt x="250303" y="1749968"/>
                </a:lnTo>
                <a:lnTo>
                  <a:pt x="221754" y="1714616"/>
                </a:lnTo>
                <a:lnTo>
                  <a:pt x="194706" y="1678044"/>
                </a:lnTo>
                <a:lnTo>
                  <a:pt x="169207" y="1640300"/>
                </a:lnTo>
                <a:lnTo>
                  <a:pt x="145304" y="1601430"/>
                </a:lnTo>
                <a:lnTo>
                  <a:pt x="123043" y="1561481"/>
                </a:lnTo>
                <a:lnTo>
                  <a:pt x="102471" y="1520500"/>
                </a:lnTo>
                <a:lnTo>
                  <a:pt x="83635" y="1478534"/>
                </a:lnTo>
                <a:lnTo>
                  <a:pt x="66583" y="1435630"/>
                </a:lnTo>
                <a:lnTo>
                  <a:pt x="51361" y="1391836"/>
                </a:lnTo>
                <a:lnTo>
                  <a:pt x="38016" y="1347197"/>
                </a:lnTo>
                <a:lnTo>
                  <a:pt x="26596" y="1301761"/>
                </a:lnTo>
                <a:lnTo>
                  <a:pt x="17146" y="1255576"/>
                </a:lnTo>
                <a:lnTo>
                  <a:pt x="9715" y="1208687"/>
                </a:lnTo>
                <a:lnTo>
                  <a:pt x="4349" y="1161142"/>
                </a:lnTo>
                <a:lnTo>
                  <a:pt x="1095" y="1112988"/>
                </a:lnTo>
                <a:lnTo>
                  <a:pt x="0" y="1064272"/>
                </a:lnTo>
                <a:lnTo>
                  <a:pt x="1095" y="1015555"/>
                </a:lnTo>
                <a:lnTo>
                  <a:pt x="4349" y="967401"/>
                </a:lnTo>
                <a:lnTo>
                  <a:pt x="9715" y="919856"/>
                </a:lnTo>
                <a:lnTo>
                  <a:pt x="17146" y="872967"/>
                </a:lnTo>
                <a:lnTo>
                  <a:pt x="26596" y="826782"/>
                </a:lnTo>
                <a:lnTo>
                  <a:pt x="38016" y="781346"/>
                </a:lnTo>
                <a:lnTo>
                  <a:pt x="51361" y="736707"/>
                </a:lnTo>
                <a:lnTo>
                  <a:pt x="66583" y="692913"/>
                </a:lnTo>
                <a:lnTo>
                  <a:pt x="83635" y="650009"/>
                </a:lnTo>
                <a:lnTo>
                  <a:pt x="102471" y="608043"/>
                </a:lnTo>
                <a:lnTo>
                  <a:pt x="123043" y="567062"/>
                </a:lnTo>
                <a:lnTo>
                  <a:pt x="145304" y="527113"/>
                </a:lnTo>
                <a:lnTo>
                  <a:pt x="169207" y="488243"/>
                </a:lnTo>
                <a:lnTo>
                  <a:pt x="194706" y="450498"/>
                </a:lnTo>
                <a:lnTo>
                  <a:pt x="221754" y="413927"/>
                </a:lnTo>
                <a:lnTo>
                  <a:pt x="250303" y="378575"/>
                </a:lnTo>
                <a:lnTo>
                  <a:pt x="280306" y="344489"/>
                </a:lnTo>
                <a:lnTo>
                  <a:pt x="311718" y="311717"/>
                </a:lnTo>
                <a:lnTo>
                  <a:pt x="344489" y="280306"/>
                </a:lnTo>
                <a:lnTo>
                  <a:pt x="378575" y="250303"/>
                </a:lnTo>
                <a:lnTo>
                  <a:pt x="413927" y="221754"/>
                </a:lnTo>
                <a:lnTo>
                  <a:pt x="450498" y="194706"/>
                </a:lnTo>
                <a:lnTo>
                  <a:pt x="488243" y="169207"/>
                </a:lnTo>
                <a:lnTo>
                  <a:pt x="527113" y="145304"/>
                </a:lnTo>
                <a:lnTo>
                  <a:pt x="567062" y="123043"/>
                </a:lnTo>
                <a:lnTo>
                  <a:pt x="608043" y="102471"/>
                </a:lnTo>
                <a:lnTo>
                  <a:pt x="650009" y="83635"/>
                </a:lnTo>
                <a:lnTo>
                  <a:pt x="692912" y="66583"/>
                </a:lnTo>
                <a:lnTo>
                  <a:pt x="736707" y="51361"/>
                </a:lnTo>
                <a:lnTo>
                  <a:pt x="781346" y="38016"/>
                </a:lnTo>
                <a:lnTo>
                  <a:pt x="826781" y="26596"/>
                </a:lnTo>
                <a:lnTo>
                  <a:pt x="872967" y="17146"/>
                </a:lnTo>
                <a:lnTo>
                  <a:pt x="919856" y="9715"/>
                </a:lnTo>
                <a:lnTo>
                  <a:pt x="967401" y="4349"/>
                </a:lnTo>
                <a:lnTo>
                  <a:pt x="1015555" y="1095"/>
                </a:lnTo>
                <a:lnTo>
                  <a:pt x="1064273" y="0"/>
                </a:lnTo>
                <a:lnTo>
                  <a:pt x="1064273" y="2128543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30595" y="862361"/>
            <a:ext cx="165741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spc="320" dirty="0">
                <a:solidFill>
                  <a:srgbClr val="171717"/>
                </a:solidFill>
                <a:latin typeface="Corbel"/>
                <a:cs typeface="Corbel"/>
              </a:rPr>
              <a:t>роль</a:t>
            </a:r>
            <a:r>
              <a:rPr sz="4000" i="1" spc="120" dirty="0">
                <a:solidFill>
                  <a:srgbClr val="171717"/>
                </a:solidFill>
                <a:latin typeface="Corbel"/>
                <a:cs typeface="Corbel"/>
              </a:rPr>
              <a:t> </a:t>
            </a:r>
            <a:r>
              <a:rPr sz="4000" i="1" spc="105" dirty="0">
                <a:solidFill>
                  <a:srgbClr val="171717"/>
                </a:solidFill>
                <a:latin typeface="Corbel"/>
                <a:cs typeface="Corbel"/>
              </a:rPr>
              <a:t>наставника</a:t>
            </a:r>
            <a:r>
              <a:rPr sz="4000" i="1" spc="125" dirty="0">
                <a:solidFill>
                  <a:srgbClr val="171717"/>
                </a:solidFill>
                <a:latin typeface="Corbel"/>
                <a:cs typeface="Corbel"/>
              </a:rPr>
              <a:t> </a:t>
            </a:r>
            <a:r>
              <a:rPr sz="4000" i="1" spc="220" dirty="0">
                <a:solidFill>
                  <a:srgbClr val="171717"/>
                </a:solidFill>
                <a:latin typeface="Corbel"/>
                <a:cs typeface="Corbel"/>
              </a:rPr>
              <a:t>передбачатиме</a:t>
            </a:r>
            <a:r>
              <a:rPr sz="4000" i="1" spc="120" dirty="0">
                <a:solidFill>
                  <a:srgbClr val="171717"/>
                </a:solidFill>
                <a:latin typeface="Corbel"/>
                <a:cs typeface="Corbel"/>
              </a:rPr>
              <a:t> </a:t>
            </a:r>
            <a:r>
              <a:rPr sz="4000" i="1" spc="210" dirty="0">
                <a:solidFill>
                  <a:srgbClr val="171717"/>
                </a:solidFill>
                <a:latin typeface="Corbel"/>
                <a:cs typeface="Corbel"/>
              </a:rPr>
              <a:t>принаймні</a:t>
            </a:r>
            <a:r>
              <a:rPr sz="4000" i="1" spc="125" dirty="0">
                <a:solidFill>
                  <a:srgbClr val="171717"/>
                </a:solidFill>
                <a:latin typeface="Corbel"/>
                <a:cs typeface="Corbel"/>
              </a:rPr>
              <a:t> </a:t>
            </a:r>
            <a:r>
              <a:rPr sz="4000" i="1" spc="459" dirty="0">
                <a:solidFill>
                  <a:srgbClr val="171717"/>
                </a:solidFill>
                <a:latin typeface="Corbel"/>
                <a:cs typeface="Corbel"/>
              </a:rPr>
              <a:t>дещо</a:t>
            </a:r>
            <a:r>
              <a:rPr sz="4000" i="1" spc="120" dirty="0">
                <a:solidFill>
                  <a:srgbClr val="171717"/>
                </a:solidFill>
                <a:latin typeface="Corbel"/>
                <a:cs typeface="Corbel"/>
              </a:rPr>
              <a:t> </a:t>
            </a:r>
            <a:r>
              <a:rPr sz="4000" i="1" spc="180" dirty="0">
                <a:solidFill>
                  <a:srgbClr val="171717"/>
                </a:solidFill>
                <a:latin typeface="Corbel"/>
                <a:cs typeface="Corbel"/>
              </a:rPr>
              <a:t>із</a:t>
            </a:r>
            <a:r>
              <a:rPr sz="4000" i="1" spc="125" dirty="0">
                <a:solidFill>
                  <a:srgbClr val="171717"/>
                </a:solidFill>
                <a:latin typeface="Corbel"/>
                <a:cs typeface="Corbel"/>
              </a:rPr>
              <a:t> наступного:</a:t>
            </a:r>
            <a:endParaRPr sz="40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4823" y="2061196"/>
            <a:ext cx="17480280" cy="78930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685"/>
              </a:spcBef>
              <a:tabLst>
                <a:tab pos="485775" algn="l"/>
              </a:tabLst>
            </a:pPr>
            <a:r>
              <a:rPr sz="3200" b="1" spc="265" dirty="0">
                <a:latin typeface="Trebuchet MS"/>
                <a:cs typeface="Trebuchet MS"/>
              </a:rPr>
              <a:t>-</a:t>
            </a:r>
            <a:r>
              <a:rPr sz="3200" b="1" dirty="0">
                <a:latin typeface="Trebuchet MS"/>
                <a:cs typeface="Trebuchet MS"/>
              </a:rPr>
              <a:t>	</a:t>
            </a:r>
            <a:r>
              <a:rPr sz="3200" b="1" spc="75" dirty="0">
                <a:latin typeface="Trebuchet MS"/>
                <a:cs typeface="Trebuchet MS"/>
              </a:rPr>
              <a:t>вислуховувати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інтерна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та</a:t>
            </a:r>
            <a:r>
              <a:rPr sz="3200" b="1" spc="-155" dirty="0">
                <a:latin typeface="Trebuchet MS"/>
                <a:cs typeface="Trebuchet MS"/>
              </a:rPr>
              <a:t> </a:t>
            </a:r>
            <a:r>
              <a:rPr sz="3200" b="1" spc="80" dirty="0">
                <a:latin typeface="Trebuchet MS"/>
                <a:cs typeface="Trebuchet MS"/>
              </a:rPr>
              <a:t>підтримувати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120" dirty="0">
                <a:latin typeface="Trebuchet MS"/>
                <a:cs typeface="Trebuchet MS"/>
              </a:rPr>
              <a:t>у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110" dirty="0">
                <a:latin typeface="Trebuchet MS"/>
                <a:cs typeface="Trebuchet MS"/>
              </a:rPr>
              <a:t>процесі</a:t>
            </a:r>
            <a:r>
              <a:rPr sz="3200" b="1" spc="-15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змін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його/її</a:t>
            </a:r>
            <a:r>
              <a:rPr sz="3200" b="1" spc="-155" dirty="0">
                <a:latin typeface="Trebuchet MS"/>
                <a:cs typeface="Trebuchet MS"/>
              </a:rPr>
              <a:t> </a:t>
            </a:r>
            <a:r>
              <a:rPr sz="3200" b="1" spc="105" dirty="0">
                <a:latin typeface="Trebuchet MS"/>
                <a:cs typeface="Trebuchet MS"/>
              </a:rPr>
              <a:t>практик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навчання;</a:t>
            </a:r>
            <a:endParaRPr sz="3200">
              <a:latin typeface="Trebuchet MS"/>
              <a:cs typeface="Trebuchet MS"/>
            </a:endParaRPr>
          </a:p>
          <a:p>
            <a:pPr marL="12700" marR="278765" indent="283845">
              <a:lnSpc>
                <a:spcPct val="115199"/>
              </a:lnSpc>
              <a:buChar char="-"/>
              <a:tabLst>
                <a:tab pos="296545" algn="l"/>
              </a:tabLst>
            </a:pPr>
            <a:r>
              <a:rPr sz="3200" b="1" spc="100" dirty="0">
                <a:latin typeface="Trebuchet MS"/>
                <a:cs typeface="Trebuchet MS"/>
              </a:rPr>
              <a:t>ставити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запитання,</a:t>
            </a:r>
            <a:r>
              <a:rPr sz="3200" b="1" spc="-28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які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155" dirty="0">
                <a:latin typeface="Trebuchet MS"/>
                <a:cs typeface="Trebuchet MS"/>
              </a:rPr>
              <a:t>зможуть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100" dirty="0">
                <a:latin typeface="Trebuchet MS"/>
                <a:cs typeface="Trebuchet MS"/>
              </a:rPr>
              <a:t>допомогти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114" dirty="0">
                <a:latin typeface="Trebuchet MS"/>
                <a:cs typeface="Trebuchet MS"/>
              </a:rPr>
              <a:t>вам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-105" dirty="0">
                <a:latin typeface="Trebuchet MS"/>
                <a:cs typeface="Trebuchet MS"/>
              </a:rPr>
              <a:t>і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114" dirty="0">
                <a:latin typeface="Trebuchet MS"/>
                <a:cs typeface="Trebuchet MS"/>
              </a:rPr>
              <a:t>вашому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інтерну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160" dirty="0">
                <a:latin typeface="Trebuchet MS"/>
                <a:cs typeface="Trebuchet MS"/>
              </a:rPr>
              <a:t>краще</a:t>
            </a:r>
            <a:r>
              <a:rPr sz="3200" b="1" spc="-165" dirty="0">
                <a:latin typeface="Trebuchet MS"/>
                <a:cs typeface="Trebuchet MS"/>
              </a:rPr>
              <a:t> </a:t>
            </a:r>
            <a:r>
              <a:rPr sz="3200" b="1" spc="85" dirty="0">
                <a:latin typeface="Trebuchet MS"/>
                <a:cs typeface="Trebuchet MS"/>
              </a:rPr>
              <a:t>зрозуміти </a:t>
            </a:r>
            <a:r>
              <a:rPr sz="3200" b="1" dirty="0">
                <a:latin typeface="Trebuchet MS"/>
                <a:cs typeface="Trebuchet MS"/>
              </a:rPr>
              <a:t>певну</a:t>
            </a:r>
            <a:r>
              <a:rPr sz="3200" b="1" spc="-125" dirty="0">
                <a:latin typeface="Trebuchet MS"/>
                <a:cs typeface="Trebuchet MS"/>
              </a:rPr>
              <a:t> </a:t>
            </a:r>
            <a:r>
              <a:rPr sz="3200" b="1" spc="125" dirty="0">
                <a:latin typeface="Trebuchet MS"/>
                <a:cs typeface="Trebuchet MS"/>
              </a:rPr>
              <a:t>ситуацію</a:t>
            </a:r>
            <a:r>
              <a:rPr sz="3200" b="1" spc="-12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чи</a:t>
            </a:r>
            <a:r>
              <a:rPr sz="3200" b="1" spc="-120" dirty="0">
                <a:latin typeface="Trebuchet MS"/>
                <a:cs typeface="Trebuchet MS"/>
              </a:rPr>
              <a:t> </a:t>
            </a:r>
            <a:r>
              <a:rPr sz="3200" b="1" spc="35" dirty="0">
                <a:latin typeface="Trebuchet MS"/>
                <a:cs typeface="Trebuchet MS"/>
              </a:rPr>
              <a:t>проблему;</a:t>
            </a:r>
            <a:endParaRPr sz="3200">
              <a:latin typeface="Trebuchet MS"/>
              <a:cs typeface="Trebuchet MS"/>
            </a:endParaRPr>
          </a:p>
          <a:p>
            <a:pPr marL="12700" marR="5080" indent="283845">
              <a:lnSpc>
                <a:spcPct val="115199"/>
              </a:lnSpc>
              <a:buChar char="-"/>
              <a:tabLst>
                <a:tab pos="296545" algn="l"/>
              </a:tabLst>
            </a:pPr>
            <a:r>
              <a:rPr sz="3200" b="1" spc="90" dirty="0">
                <a:latin typeface="Trebuchet MS"/>
                <a:cs typeface="Trebuchet MS"/>
              </a:rPr>
              <a:t>надавати</a:t>
            </a:r>
            <a:r>
              <a:rPr sz="3200" b="1" spc="-204" dirty="0">
                <a:latin typeface="Trebuchet MS"/>
                <a:cs typeface="Trebuchet MS"/>
              </a:rPr>
              <a:t> </a:t>
            </a:r>
            <a:r>
              <a:rPr sz="3200" b="1" spc="75" dirty="0">
                <a:latin typeface="Trebuchet MS"/>
                <a:cs typeface="Trebuchet MS"/>
              </a:rPr>
              <a:t>інформацію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та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знання,</a:t>
            </a:r>
            <a:r>
              <a:rPr sz="3200" b="1" spc="-315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ділитися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130" dirty="0">
                <a:latin typeface="Trebuchet MS"/>
                <a:cs typeface="Trebuchet MS"/>
              </a:rPr>
              <a:t>доступом</a:t>
            </a:r>
            <a:r>
              <a:rPr sz="3200" b="1" spc="-204" dirty="0">
                <a:latin typeface="Trebuchet MS"/>
                <a:cs typeface="Trebuchet MS"/>
              </a:rPr>
              <a:t> </a:t>
            </a:r>
            <a:r>
              <a:rPr sz="3200" b="1" spc="130" dirty="0">
                <a:latin typeface="Trebuchet MS"/>
                <a:cs typeface="Trebuchet MS"/>
              </a:rPr>
              <a:t>до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неформальних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професійних спільнот;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90" dirty="0">
                <a:latin typeface="Trebuchet MS"/>
                <a:cs typeface="Trebuchet MS"/>
              </a:rPr>
              <a:t>надавати</a:t>
            </a:r>
            <a:r>
              <a:rPr sz="3200" b="1" spc="-204" dirty="0">
                <a:latin typeface="Trebuchet MS"/>
                <a:cs typeface="Trebuchet MS"/>
              </a:rPr>
              <a:t> </a:t>
            </a:r>
            <a:r>
              <a:rPr sz="3200" b="1" spc="70" dirty="0">
                <a:latin typeface="Trebuchet MS"/>
                <a:cs typeface="Trebuchet MS"/>
              </a:rPr>
              <a:t>консультації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120" dirty="0">
                <a:latin typeface="Trebuchet MS"/>
                <a:cs typeface="Trebuchet MS"/>
              </a:rPr>
              <a:t>з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60" dirty="0">
                <a:latin typeface="Trebuchet MS"/>
                <a:cs typeface="Trebuchet MS"/>
              </a:rPr>
              <a:t>питань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105" dirty="0">
                <a:latin typeface="Trebuchet MS"/>
                <a:cs typeface="Trebuchet MS"/>
              </a:rPr>
              <a:t>розвитку</a:t>
            </a:r>
            <a:r>
              <a:rPr sz="3200" b="1" spc="-204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кар’єри;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75" dirty="0">
                <a:latin typeface="Trebuchet MS"/>
                <a:cs typeface="Trebuchet MS"/>
              </a:rPr>
              <a:t>пропонувати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альтернативний</a:t>
            </a:r>
            <a:r>
              <a:rPr sz="3200" b="1" spc="-15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погляд</a:t>
            </a:r>
            <a:r>
              <a:rPr sz="3200" b="1" spc="-160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на</a:t>
            </a:r>
            <a:r>
              <a:rPr sz="3200" b="1" spc="-155" dirty="0">
                <a:latin typeface="Trebuchet MS"/>
                <a:cs typeface="Trebuchet MS"/>
              </a:rPr>
              <a:t> </a:t>
            </a:r>
            <a:r>
              <a:rPr sz="3200" b="1" spc="75" dirty="0">
                <a:latin typeface="Trebuchet MS"/>
                <a:cs typeface="Trebuchet MS"/>
              </a:rPr>
              <a:t>ситуацію;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90" dirty="0">
                <a:latin typeface="Trebuchet MS"/>
                <a:cs typeface="Trebuchet MS"/>
              </a:rPr>
              <a:t>надавати</a:t>
            </a:r>
            <a:r>
              <a:rPr sz="3200" b="1" spc="-215" dirty="0">
                <a:latin typeface="Trebuchet MS"/>
                <a:cs typeface="Trebuchet MS"/>
              </a:rPr>
              <a:t> </a:t>
            </a:r>
            <a:r>
              <a:rPr sz="3200" b="1" spc="90" dirty="0">
                <a:latin typeface="Trebuchet MS"/>
                <a:cs typeface="Trebuchet MS"/>
              </a:rPr>
              <a:t>підтримку</a:t>
            </a:r>
            <a:r>
              <a:rPr sz="3200" b="1" spc="-215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та</a:t>
            </a:r>
            <a:r>
              <a:rPr sz="3200" b="1" spc="-210" dirty="0">
                <a:latin typeface="Trebuchet MS"/>
                <a:cs typeface="Trebuchet MS"/>
              </a:rPr>
              <a:t> </a:t>
            </a:r>
            <a:r>
              <a:rPr sz="3200" b="1" spc="45" dirty="0">
                <a:latin typeface="Trebuchet MS"/>
                <a:cs typeface="Trebuchet MS"/>
              </a:rPr>
              <a:t>заохочувати;</a:t>
            </a:r>
            <a:endParaRPr sz="3200">
              <a:latin typeface="Trebuchet MS"/>
              <a:cs typeface="Trebuchet MS"/>
            </a:endParaRPr>
          </a:p>
          <a:p>
            <a:pPr marL="390525" lvl="1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390525" algn="l"/>
              </a:tabLst>
            </a:pPr>
            <a:r>
              <a:rPr sz="3200" b="1" spc="55" dirty="0">
                <a:latin typeface="Trebuchet MS"/>
                <a:cs typeface="Trebuchet MS"/>
              </a:rPr>
              <a:t>ділитися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80" dirty="0">
                <a:latin typeface="Trebuchet MS"/>
                <a:cs typeface="Trebuchet MS"/>
              </a:rPr>
              <a:t>власним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spc="45" dirty="0">
                <a:latin typeface="Trebuchet MS"/>
                <a:cs typeface="Trebuchet MS"/>
              </a:rPr>
              <a:t>професійними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spc="105" dirty="0">
                <a:latin typeface="Trebuchet MS"/>
                <a:cs typeface="Trebuchet MS"/>
              </a:rPr>
              <a:t>досвідом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та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spc="100" dirty="0">
                <a:latin typeface="Trebuchet MS"/>
                <a:cs typeface="Trebuchet MS"/>
              </a:rPr>
              <a:t>порадами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185" dirty="0">
                <a:latin typeface="Trebuchet MS"/>
                <a:cs typeface="Trebuchet MS"/>
              </a:rPr>
              <a:t>щодо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кар’єрного</a:t>
            </a:r>
            <a:r>
              <a:rPr sz="3200" b="1" spc="-18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шляху;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90" dirty="0">
                <a:latin typeface="Trebuchet MS"/>
                <a:cs typeface="Trebuchet MS"/>
              </a:rPr>
              <a:t>надавати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85" dirty="0">
                <a:latin typeface="Trebuchet MS"/>
                <a:cs typeface="Trebuchet MS"/>
              </a:rPr>
              <a:t>рекомендації</a:t>
            </a:r>
            <a:r>
              <a:rPr sz="3200" b="1" spc="-195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та</a:t>
            </a:r>
            <a:r>
              <a:rPr sz="3200" b="1" spc="-195" dirty="0">
                <a:latin typeface="Trebuchet MS"/>
                <a:cs typeface="Trebuchet MS"/>
              </a:rPr>
              <a:t> </a:t>
            </a:r>
            <a:r>
              <a:rPr sz="3200" b="1" spc="90" dirty="0">
                <a:latin typeface="Trebuchet MS"/>
                <a:cs typeface="Trebuchet MS"/>
              </a:rPr>
              <a:t>поради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185" dirty="0">
                <a:latin typeface="Trebuchet MS"/>
                <a:cs typeface="Trebuchet MS"/>
              </a:rPr>
              <a:t>щодо</a:t>
            </a:r>
            <a:r>
              <a:rPr sz="3200" b="1" spc="-195" dirty="0">
                <a:latin typeface="Trebuchet MS"/>
                <a:cs typeface="Trebuchet MS"/>
              </a:rPr>
              <a:t> </a:t>
            </a:r>
            <a:r>
              <a:rPr sz="3200" b="1" spc="45" dirty="0">
                <a:latin typeface="Trebuchet MS"/>
                <a:cs typeface="Trebuchet MS"/>
              </a:rPr>
              <a:t>освіти,</a:t>
            </a:r>
            <a:r>
              <a:rPr sz="3200" b="1" spc="-310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підвищення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кваліфікації;</a:t>
            </a:r>
            <a:endParaRPr sz="3200">
              <a:latin typeface="Trebuchet MS"/>
              <a:cs typeface="Trebuchet MS"/>
            </a:endParaRPr>
          </a:p>
          <a:p>
            <a:pPr marL="390525" lvl="1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390525" algn="l"/>
              </a:tabLst>
            </a:pPr>
            <a:r>
              <a:rPr sz="3200" b="1" spc="80" dirty="0">
                <a:latin typeface="Trebuchet MS"/>
                <a:cs typeface="Trebuchet MS"/>
              </a:rPr>
              <a:t>забезпечувати</a:t>
            </a:r>
            <a:r>
              <a:rPr sz="3200" b="1" spc="-190" dirty="0">
                <a:latin typeface="Trebuchet MS"/>
                <a:cs typeface="Trebuchet MS"/>
              </a:rPr>
              <a:t> </a:t>
            </a:r>
            <a:r>
              <a:rPr sz="3200" b="1" spc="80" dirty="0">
                <a:latin typeface="Trebuchet MS"/>
                <a:cs typeface="Trebuchet MS"/>
              </a:rPr>
              <a:t>зворотний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-25" dirty="0">
                <a:latin typeface="Trebuchet MS"/>
                <a:cs typeface="Trebuchet MS"/>
              </a:rPr>
              <a:t>зв’язок,</a:t>
            </a:r>
            <a:r>
              <a:rPr sz="3200" b="1" spc="-305" dirty="0">
                <a:latin typeface="Trebuchet MS"/>
                <a:cs typeface="Trebuchet MS"/>
              </a:rPr>
              <a:t> </a:t>
            </a:r>
            <a:r>
              <a:rPr sz="3200" b="1" spc="50" dirty="0">
                <a:latin typeface="Trebuchet MS"/>
                <a:cs typeface="Trebuchet MS"/>
              </a:rPr>
              <a:t>відгуки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95" dirty="0">
                <a:latin typeface="Trebuchet MS"/>
                <a:cs typeface="Trebuchet MS"/>
              </a:rPr>
              <a:t>про</a:t>
            </a:r>
            <a:r>
              <a:rPr sz="3200" b="1" spc="-19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нові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ідеї</a:t>
            </a:r>
            <a:r>
              <a:rPr sz="3200" b="1" spc="-190" dirty="0">
                <a:latin typeface="Trebuchet MS"/>
                <a:cs typeface="Trebuchet MS"/>
              </a:rPr>
              <a:t> </a:t>
            </a:r>
            <a:r>
              <a:rPr sz="3200" b="1" spc="85" dirty="0">
                <a:latin typeface="Trebuchet MS"/>
                <a:cs typeface="Trebuchet MS"/>
              </a:rPr>
              <a:t>в</a:t>
            </a:r>
            <a:r>
              <a:rPr sz="3200" b="1" spc="-185" dirty="0">
                <a:latin typeface="Trebuchet MS"/>
                <a:cs typeface="Trebuchet MS"/>
              </a:rPr>
              <a:t> </a:t>
            </a:r>
            <a:r>
              <a:rPr sz="3200" b="1" spc="50" dirty="0">
                <a:latin typeface="Trebuchet MS"/>
                <a:cs typeface="Trebuchet MS"/>
              </a:rPr>
              <a:t>освітній</a:t>
            </a:r>
            <a:r>
              <a:rPr sz="3200" b="1" spc="-190" dirty="0">
                <a:latin typeface="Trebuchet MS"/>
                <a:cs typeface="Trebuchet MS"/>
              </a:rPr>
              <a:t> </a:t>
            </a:r>
            <a:r>
              <a:rPr sz="3200" b="1" spc="-10" dirty="0">
                <a:latin typeface="Trebuchet MS"/>
                <a:cs typeface="Trebuchet MS"/>
              </a:rPr>
              <a:t>діяльності;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80" dirty="0">
                <a:latin typeface="Trebuchet MS"/>
                <a:cs typeface="Trebuchet MS"/>
              </a:rPr>
              <a:t>заохочувати</a:t>
            </a:r>
            <a:r>
              <a:rPr sz="3200" b="1" spc="-210" dirty="0">
                <a:latin typeface="Trebuchet MS"/>
                <a:cs typeface="Trebuchet MS"/>
              </a:rPr>
              <a:t> </a:t>
            </a:r>
            <a:r>
              <a:rPr sz="3200" b="1" spc="55" dirty="0">
                <a:latin typeface="Trebuchet MS"/>
                <a:cs typeface="Trebuchet MS"/>
              </a:rPr>
              <a:t>саморефлексію;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90" dirty="0">
                <a:latin typeface="Trebuchet MS"/>
                <a:cs typeface="Trebuchet MS"/>
              </a:rPr>
              <a:t>допомагати</a:t>
            </a:r>
            <a:r>
              <a:rPr sz="3200" b="1" spc="-220" dirty="0">
                <a:latin typeface="Trebuchet MS"/>
                <a:cs typeface="Trebuchet MS"/>
              </a:rPr>
              <a:t> </a:t>
            </a:r>
            <a:r>
              <a:rPr sz="3200" b="1" spc="45" dirty="0">
                <a:latin typeface="Trebuchet MS"/>
                <a:cs typeface="Trebuchet MS"/>
              </a:rPr>
              <a:t>інтернам</a:t>
            </a:r>
            <a:r>
              <a:rPr sz="3200" b="1" spc="-215" dirty="0">
                <a:latin typeface="Trebuchet MS"/>
                <a:cs typeface="Trebuchet MS"/>
              </a:rPr>
              <a:t> </a:t>
            </a:r>
            <a:r>
              <a:rPr sz="3200" b="1" spc="75" dirty="0">
                <a:latin typeface="Trebuchet MS"/>
                <a:cs typeface="Trebuchet MS"/>
              </a:rPr>
              <a:t>визначати</a:t>
            </a:r>
            <a:r>
              <a:rPr sz="3200" b="1" spc="-220" dirty="0">
                <a:latin typeface="Trebuchet MS"/>
                <a:cs typeface="Trebuchet MS"/>
              </a:rPr>
              <a:t> </a:t>
            </a:r>
            <a:r>
              <a:rPr sz="3200" b="1" spc="65" dirty="0">
                <a:latin typeface="Trebuchet MS"/>
                <a:cs typeface="Trebuchet MS"/>
              </a:rPr>
              <a:t>напрями</a:t>
            </a:r>
            <a:r>
              <a:rPr sz="3200" b="1" spc="-215" dirty="0">
                <a:latin typeface="Trebuchet MS"/>
                <a:cs typeface="Trebuchet MS"/>
              </a:rPr>
              <a:t> </a:t>
            </a:r>
            <a:r>
              <a:rPr sz="3200" b="1" spc="50" dirty="0">
                <a:latin typeface="Trebuchet MS"/>
                <a:cs typeface="Trebuchet MS"/>
              </a:rPr>
              <a:t>професійного</a:t>
            </a:r>
            <a:r>
              <a:rPr sz="3200" b="1" spc="-220" dirty="0">
                <a:latin typeface="Trebuchet MS"/>
                <a:cs typeface="Trebuchet MS"/>
              </a:rPr>
              <a:t> </a:t>
            </a:r>
            <a:r>
              <a:rPr sz="3200" b="1" spc="60" dirty="0">
                <a:latin typeface="Trebuchet MS"/>
                <a:cs typeface="Trebuchet MS"/>
              </a:rPr>
              <a:t>розвитку;</a:t>
            </a:r>
            <a:endParaRPr sz="3200">
              <a:latin typeface="Trebuchet MS"/>
              <a:cs typeface="Trebuchet MS"/>
            </a:endParaRPr>
          </a:p>
          <a:p>
            <a:pPr marL="296545" indent="-283845">
              <a:lnSpc>
                <a:spcPct val="100000"/>
              </a:lnSpc>
              <a:spcBef>
                <a:spcPts val="585"/>
              </a:spcBef>
              <a:buChar char="-"/>
              <a:tabLst>
                <a:tab pos="296545" algn="l"/>
              </a:tabLst>
            </a:pPr>
            <a:r>
              <a:rPr sz="3200" b="1" spc="105" dirty="0">
                <a:latin typeface="Trebuchet MS"/>
                <a:cs typeface="Trebuchet MS"/>
              </a:rPr>
              <a:t>бути</a:t>
            </a:r>
            <a:r>
              <a:rPr sz="3200" b="1" spc="-210" dirty="0">
                <a:latin typeface="Trebuchet MS"/>
                <a:cs typeface="Trebuchet MS"/>
              </a:rPr>
              <a:t> </a:t>
            </a:r>
            <a:r>
              <a:rPr sz="3200" b="1" spc="120" dirty="0">
                <a:latin typeface="Trebuchet MS"/>
                <a:cs typeface="Trebuchet MS"/>
              </a:rPr>
              <a:t>другом-</a:t>
            </a:r>
            <a:r>
              <a:rPr sz="3200" b="1" spc="40" dirty="0">
                <a:latin typeface="Trebuchet MS"/>
                <a:cs typeface="Trebuchet MS"/>
              </a:rPr>
              <a:t>критиком.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3746" rIns="0" bIns="0" rtlCol="0">
            <a:spAutoFit/>
          </a:bodyPr>
          <a:lstStyle/>
          <a:p>
            <a:pPr marL="682625">
              <a:lnSpc>
                <a:spcPct val="100000"/>
              </a:lnSpc>
              <a:spcBef>
                <a:spcPts val="100"/>
              </a:spcBef>
            </a:pPr>
            <a:r>
              <a:rPr sz="6500" spc="85" dirty="0">
                <a:solidFill>
                  <a:srgbClr val="FBAF03"/>
                </a:solidFill>
              </a:rPr>
              <a:t>Зміна</a:t>
            </a:r>
            <a:r>
              <a:rPr sz="6500" spc="-110" dirty="0">
                <a:solidFill>
                  <a:srgbClr val="FBAF03"/>
                </a:solidFill>
              </a:rPr>
              <a:t> </a:t>
            </a:r>
            <a:r>
              <a:rPr sz="6500" spc="85" dirty="0">
                <a:solidFill>
                  <a:srgbClr val="FBAF03"/>
                </a:solidFill>
              </a:rPr>
              <a:t>наставника</a:t>
            </a:r>
            <a:endParaRPr sz="6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840" y="4294750"/>
            <a:ext cx="161925" cy="161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840" y="5704449"/>
            <a:ext cx="161925" cy="161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840" y="7114150"/>
            <a:ext cx="161925" cy="1619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840" y="8523849"/>
            <a:ext cx="161925" cy="1619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16000" y="2994031"/>
            <a:ext cx="10189845" cy="658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50" dirty="0">
                <a:solidFill>
                  <a:srgbClr val="171717"/>
                </a:solidFill>
                <a:latin typeface="Tahoma"/>
                <a:cs typeface="Tahoma"/>
              </a:rPr>
              <a:t>Які</a:t>
            </a:r>
            <a:r>
              <a:rPr sz="2800" b="1" spc="-11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2800" b="1" spc="-45" dirty="0">
                <a:solidFill>
                  <a:srgbClr val="171717"/>
                </a:solidFill>
                <a:latin typeface="Tahoma"/>
                <a:cs typeface="Tahoma"/>
              </a:rPr>
              <a:t>умови?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800">
              <a:latin typeface="Tahoma"/>
              <a:cs typeface="Tahoma"/>
            </a:endParaRPr>
          </a:p>
          <a:p>
            <a:pPr marL="329565" marR="1039494">
              <a:lnSpc>
                <a:spcPct val="115599"/>
              </a:lnSpc>
            </a:pPr>
            <a:r>
              <a:rPr sz="4000" spc="-30" dirty="0">
                <a:solidFill>
                  <a:srgbClr val="171717"/>
                </a:solidFill>
                <a:latin typeface="Tahoma"/>
                <a:cs typeface="Tahoma"/>
              </a:rPr>
              <a:t>звільнення</a:t>
            </a:r>
            <a:r>
              <a:rPr sz="4000" spc="-2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або</a:t>
            </a:r>
            <a:r>
              <a:rPr sz="4000" spc="-23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переведення</a:t>
            </a:r>
            <a:r>
              <a:rPr sz="4000" spc="-23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з</a:t>
            </a:r>
            <a:r>
              <a:rPr sz="4000" spc="-23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посади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педагогічного</a:t>
            </a:r>
            <a:r>
              <a:rPr sz="4000" spc="-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працівника</a:t>
            </a:r>
            <a:endParaRPr sz="4000">
              <a:latin typeface="Tahoma"/>
              <a:cs typeface="Tahoma"/>
            </a:endParaRPr>
          </a:p>
          <a:p>
            <a:pPr marL="329565" marR="2263140">
              <a:lnSpc>
                <a:spcPct val="115599"/>
              </a:lnSpc>
              <a:spcBef>
                <a:spcPts val="5"/>
              </a:spcBef>
            </a:pP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письмова</a:t>
            </a:r>
            <a:r>
              <a:rPr sz="4000" spc="-10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відмова</a:t>
            </a:r>
            <a:r>
              <a:rPr sz="40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від</a:t>
            </a:r>
            <a:r>
              <a:rPr sz="4000" spc="-9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виконання обов’язків</a:t>
            </a:r>
            <a:endParaRPr sz="4000">
              <a:latin typeface="Tahoma"/>
              <a:cs typeface="Tahoma"/>
            </a:endParaRPr>
          </a:p>
          <a:p>
            <a:pPr marL="329565" marR="1586230">
              <a:lnSpc>
                <a:spcPct val="115599"/>
              </a:lnSpc>
            </a:pP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довготривала</a:t>
            </a:r>
            <a:r>
              <a:rPr sz="4000" spc="-1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45" dirty="0">
                <a:solidFill>
                  <a:srgbClr val="171717"/>
                </a:solidFill>
                <a:latin typeface="Tahoma"/>
                <a:cs typeface="Tahoma"/>
              </a:rPr>
              <a:t>відсутність</a:t>
            </a:r>
            <a:r>
              <a:rPr sz="4000" spc="-1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50" dirty="0">
                <a:solidFill>
                  <a:srgbClr val="171717"/>
                </a:solidFill>
                <a:latin typeface="Tahoma"/>
                <a:cs typeface="Tahoma"/>
              </a:rPr>
              <a:t>(хвороба, </a:t>
            </a:r>
            <a:r>
              <a:rPr sz="4000" spc="60" dirty="0">
                <a:solidFill>
                  <a:srgbClr val="171717"/>
                </a:solidFill>
                <a:latin typeface="Tahoma"/>
                <a:cs typeface="Tahoma"/>
              </a:rPr>
              <a:t>сімейні</a:t>
            </a:r>
            <a:r>
              <a:rPr sz="4000" spc="-1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обставини</a:t>
            </a:r>
            <a:r>
              <a:rPr sz="4000" spc="-12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тощо)</a:t>
            </a:r>
            <a:endParaRPr sz="4000">
              <a:latin typeface="Tahoma"/>
              <a:cs typeface="Tahoma"/>
            </a:endParaRPr>
          </a:p>
          <a:p>
            <a:pPr marL="329565" marR="5080">
              <a:lnSpc>
                <a:spcPct val="115599"/>
              </a:lnSpc>
            </a:pP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обгрунтована</a:t>
            </a:r>
            <a:r>
              <a:rPr sz="4000" spc="-1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25" dirty="0">
                <a:solidFill>
                  <a:srgbClr val="171717"/>
                </a:solidFill>
                <a:latin typeface="Tahoma"/>
                <a:cs typeface="Tahoma"/>
              </a:rPr>
              <a:t>заявав</a:t>
            </a:r>
            <a:r>
              <a:rPr sz="4000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інтерна</a:t>
            </a:r>
            <a:r>
              <a:rPr sz="4000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165" dirty="0">
                <a:solidFill>
                  <a:srgbClr val="171717"/>
                </a:solidFill>
                <a:latin typeface="Tahoma"/>
                <a:cs typeface="Tahoma"/>
              </a:rPr>
              <a:t>щодо</a:t>
            </a:r>
            <a:r>
              <a:rPr sz="4000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заміни </a:t>
            </a:r>
            <a:r>
              <a:rPr sz="4000" dirty="0">
                <a:solidFill>
                  <a:srgbClr val="171717"/>
                </a:solidFill>
                <a:latin typeface="Tahoma"/>
                <a:cs typeface="Tahoma"/>
              </a:rPr>
              <a:t>педагого-</a:t>
            </a:r>
            <a:r>
              <a:rPr sz="4000" spc="-10" dirty="0">
                <a:solidFill>
                  <a:srgbClr val="171717"/>
                </a:solidFill>
                <a:latin typeface="Tahoma"/>
                <a:cs typeface="Tahoma"/>
              </a:rPr>
              <a:t>наставника</a:t>
            </a:r>
            <a:endParaRPr sz="40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43238" y="0"/>
            <a:ext cx="6444761" cy="10286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6605" y="1728979"/>
            <a:ext cx="4552949" cy="68294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6000" y="2127231"/>
            <a:ext cx="9205595" cy="5626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4500" spc="-315" dirty="0">
                <a:latin typeface="Trebuchet MS"/>
                <a:cs typeface="Trebuchet MS"/>
              </a:rPr>
              <a:t>За</a:t>
            </a:r>
            <a:r>
              <a:rPr sz="4500" spc="-420" dirty="0">
                <a:latin typeface="Trebuchet MS"/>
                <a:cs typeface="Trebuchet MS"/>
              </a:rPr>
              <a:t> </a:t>
            </a:r>
            <a:r>
              <a:rPr sz="4500" spc="-210" dirty="0">
                <a:latin typeface="Trebuchet MS"/>
                <a:cs typeface="Trebuchet MS"/>
              </a:rPr>
              <a:t>виконання</a:t>
            </a:r>
            <a:r>
              <a:rPr sz="4500" spc="-420" dirty="0">
                <a:latin typeface="Trebuchet MS"/>
                <a:cs typeface="Trebuchet MS"/>
              </a:rPr>
              <a:t> </a:t>
            </a:r>
            <a:r>
              <a:rPr sz="4500" spc="-280" dirty="0">
                <a:latin typeface="Trebuchet MS"/>
                <a:cs typeface="Trebuchet MS"/>
              </a:rPr>
              <a:t>обов’язків</a:t>
            </a:r>
            <a:r>
              <a:rPr sz="4500" spc="-415" dirty="0">
                <a:latin typeface="Trebuchet MS"/>
                <a:cs typeface="Trebuchet MS"/>
              </a:rPr>
              <a:t> </a:t>
            </a:r>
            <a:r>
              <a:rPr sz="4500" spc="-90" dirty="0">
                <a:latin typeface="Trebuchet MS"/>
                <a:cs typeface="Trebuchet MS"/>
              </a:rPr>
              <a:t>педагога- </a:t>
            </a:r>
            <a:r>
              <a:rPr sz="4500" spc="-210" dirty="0">
                <a:latin typeface="Trebuchet MS"/>
                <a:cs typeface="Trebuchet MS"/>
              </a:rPr>
              <a:t>наставника</a:t>
            </a:r>
            <a:r>
              <a:rPr sz="4500" spc="-390" dirty="0">
                <a:latin typeface="Trebuchet MS"/>
                <a:cs typeface="Trebuchet MS"/>
              </a:rPr>
              <a:t> </a:t>
            </a:r>
            <a:r>
              <a:rPr sz="4500" spc="-229" dirty="0">
                <a:latin typeface="Trebuchet MS"/>
                <a:cs typeface="Trebuchet MS"/>
              </a:rPr>
              <a:t>наказом</a:t>
            </a:r>
            <a:r>
              <a:rPr sz="4500" spc="-390" dirty="0">
                <a:latin typeface="Trebuchet MS"/>
                <a:cs typeface="Trebuchet MS"/>
              </a:rPr>
              <a:t> </a:t>
            </a:r>
            <a:r>
              <a:rPr sz="4500" spc="-75" dirty="0">
                <a:latin typeface="Trebuchet MS"/>
                <a:cs typeface="Trebuchet MS"/>
              </a:rPr>
              <a:t>керівника </a:t>
            </a:r>
            <a:r>
              <a:rPr sz="4500" spc="-110" dirty="0">
                <a:latin typeface="Trebuchet MS"/>
                <a:cs typeface="Trebuchet MS"/>
              </a:rPr>
              <a:t>закладу</a:t>
            </a:r>
            <a:r>
              <a:rPr sz="4500" spc="-405" dirty="0">
                <a:latin typeface="Trebuchet MS"/>
                <a:cs typeface="Trebuchet MS"/>
              </a:rPr>
              <a:t> </a:t>
            </a:r>
            <a:r>
              <a:rPr sz="4500" spc="-220" dirty="0">
                <a:latin typeface="Trebuchet MS"/>
                <a:cs typeface="Trebuchet MS"/>
              </a:rPr>
              <a:t>освіти</a:t>
            </a:r>
            <a:r>
              <a:rPr sz="4500" spc="-400" dirty="0">
                <a:latin typeface="Trebuchet MS"/>
                <a:cs typeface="Trebuchet MS"/>
              </a:rPr>
              <a:t> </a:t>
            </a:r>
            <a:r>
              <a:rPr sz="4500" spc="-165" dirty="0">
                <a:latin typeface="Trebuchet MS"/>
                <a:cs typeface="Trebuchet MS"/>
              </a:rPr>
              <a:t>педагогічному </a:t>
            </a:r>
            <a:r>
              <a:rPr sz="4500" spc="-210" dirty="0">
                <a:latin typeface="Trebuchet MS"/>
                <a:cs typeface="Trebuchet MS"/>
              </a:rPr>
              <a:t>працівникові</a:t>
            </a:r>
            <a:r>
              <a:rPr sz="4500" spc="-365" dirty="0">
                <a:latin typeface="Trebuchet MS"/>
                <a:cs typeface="Trebuchet MS"/>
              </a:rPr>
              <a:t> </a:t>
            </a:r>
            <a:r>
              <a:rPr sz="4500" spc="-210" dirty="0">
                <a:latin typeface="Trebuchet MS"/>
                <a:cs typeface="Trebuchet MS"/>
              </a:rPr>
              <a:t>призначається</a:t>
            </a:r>
            <a:r>
              <a:rPr sz="4500" spc="-365" dirty="0">
                <a:latin typeface="Trebuchet MS"/>
                <a:cs typeface="Trebuchet MS"/>
              </a:rPr>
              <a:t> </a:t>
            </a:r>
            <a:r>
              <a:rPr sz="4500" spc="-225" dirty="0">
                <a:latin typeface="Trebuchet MS"/>
                <a:cs typeface="Trebuchet MS"/>
              </a:rPr>
              <a:t>доплата</a:t>
            </a:r>
            <a:r>
              <a:rPr sz="4500" spc="-365" dirty="0">
                <a:latin typeface="Trebuchet MS"/>
                <a:cs typeface="Trebuchet MS"/>
              </a:rPr>
              <a:t> </a:t>
            </a:r>
            <a:r>
              <a:rPr sz="4500" spc="-330" dirty="0">
                <a:latin typeface="Trebuchet MS"/>
                <a:cs typeface="Trebuchet MS"/>
              </a:rPr>
              <a:t>в </a:t>
            </a:r>
            <a:r>
              <a:rPr sz="4500" spc="-150" dirty="0">
                <a:latin typeface="Trebuchet MS"/>
                <a:cs typeface="Trebuchet MS"/>
              </a:rPr>
              <a:t>межах</a:t>
            </a:r>
            <a:r>
              <a:rPr sz="4500" spc="-420" dirty="0">
                <a:latin typeface="Trebuchet MS"/>
                <a:cs typeface="Trebuchet MS"/>
              </a:rPr>
              <a:t> </a:t>
            </a:r>
            <a:r>
              <a:rPr sz="4500" spc="-280" dirty="0">
                <a:latin typeface="Trebuchet MS"/>
                <a:cs typeface="Trebuchet MS"/>
              </a:rPr>
              <a:t>фонду</a:t>
            </a:r>
            <a:r>
              <a:rPr sz="4500" spc="-420" dirty="0">
                <a:latin typeface="Trebuchet MS"/>
                <a:cs typeface="Trebuchet MS"/>
              </a:rPr>
              <a:t> </a:t>
            </a:r>
            <a:r>
              <a:rPr sz="4500" spc="-160" dirty="0">
                <a:latin typeface="Trebuchet MS"/>
                <a:cs typeface="Trebuchet MS"/>
              </a:rPr>
              <a:t>оплати</a:t>
            </a:r>
            <a:r>
              <a:rPr sz="4500" spc="-420" dirty="0">
                <a:latin typeface="Trebuchet MS"/>
                <a:cs typeface="Trebuchet MS"/>
              </a:rPr>
              <a:t> </a:t>
            </a:r>
            <a:r>
              <a:rPr sz="4500" spc="-204" dirty="0">
                <a:latin typeface="Trebuchet MS"/>
                <a:cs typeface="Trebuchet MS"/>
              </a:rPr>
              <a:t>праці</a:t>
            </a:r>
            <a:r>
              <a:rPr sz="4500" spc="-415" dirty="0">
                <a:latin typeface="Trebuchet MS"/>
                <a:cs typeface="Trebuchet MS"/>
              </a:rPr>
              <a:t> </a:t>
            </a:r>
            <a:r>
              <a:rPr sz="4500" spc="-10" dirty="0">
                <a:latin typeface="Trebuchet MS"/>
                <a:cs typeface="Trebuchet MS"/>
              </a:rPr>
              <a:t>закладу </a:t>
            </a:r>
            <a:r>
              <a:rPr sz="4500" spc="-220" dirty="0">
                <a:latin typeface="Trebuchet MS"/>
                <a:cs typeface="Trebuchet MS"/>
              </a:rPr>
              <a:t>освіти</a:t>
            </a:r>
            <a:r>
              <a:rPr sz="4500" spc="-440" dirty="0">
                <a:latin typeface="Trebuchet MS"/>
                <a:cs typeface="Trebuchet MS"/>
              </a:rPr>
              <a:t> </a:t>
            </a:r>
            <a:r>
              <a:rPr sz="4500" spc="-254" dirty="0">
                <a:latin typeface="Trebuchet MS"/>
                <a:cs typeface="Trebuchet MS"/>
              </a:rPr>
              <a:t>відповідно</a:t>
            </a:r>
            <a:r>
              <a:rPr sz="4500" spc="-434" dirty="0">
                <a:latin typeface="Trebuchet MS"/>
                <a:cs typeface="Trebuchet MS"/>
              </a:rPr>
              <a:t> до </a:t>
            </a:r>
            <a:r>
              <a:rPr sz="4500" spc="-300" dirty="0">
                <a:latin typeface="Trebuchet MS"/>
                <a:cs typeface="Trebuchet MS"/>
              </a:rPr>
              <a:t>законодавства</a:t>
            </a:r>
            <a:endParaRPr sz="4500">
              <a:latin typeface="Trebuchet MS"/>
              <a:cs typeface="Trebuchet MS"/>
            </a:endParaRPr>
          </a:p>
          <a:p>
            <a:pPr marL="649605">
              <a:lnSpc>
                <a:spcPct val="100000"/>
              </a:lnSpc>
              <a:spcBef>
                <a:spcPts val="900"/>
              </a:spcBef>
            </a:pPr>
            <a:r>
              <a:rPr sz="4500" spc="-254" dirty="0">
                <a:solidFill>
                  <a:srgbClr val="FEFFFD"/>
                </a:solidFill>
                <a:latin typeface="Trebuchet MS"/>
                <a:cs typeface="Trebuchet MS"/>
              </a:rPr>
              <a:t>(в</a:t>
            </a:r>
            <a:r>
              <a:rPr sz="4500" spc="-440" dirty="0">
                <a:solidFill>
                  <a:srgbClr val="FEFFFD"/>
                </a:solidFill>
                <a:latin typeface="Trebuchet MS"/>
                <a:cs typeface="Trebuchet MS"/>
              </a:rPr>
              <a:t> </a:t>
            </a:r>
            <a:r>
              <a:rPr sz="4500" spc="-170" dirty="0">
                <a:solidFill>
                  <a:srgbClr val="FEFFFD"/>
                </a:solidFill>
                <a:latin typeface="Trebuchet MS"/>
                <a:cs typeface="Trebuchet MS"/>
              </a:rPr>
              <a:t>розмірі</a:t>
            </a:r>
            <a:r>
              <a:rPr sz="4500" spc="-440" dirty="0">
                <a:solidFill>
                  <a:srgbClr val="FEFFFD"/>
                </a:solidFill>
                <a:latin typeface="Trebuchet MS"/>
                <a:cs typeface="Trebuchet MS"/>
              </a:rPr>
              <a:t> </a:t>
            </a:r>
            <a:r>
              <a:rPr sz="4500" spc="180" dirty="0">
                <a:solidFill>
                  <a:srgbClr val="FEFFFD"/>
                </a:solidFill>
                <a:latin typeface="Trebuchet MS"/>
                <a:cs typeface="Trebuchet MS"/>
              </a:rPr>
              <a:t>20%</a:t>
            </a:r>
            <a:r>
              <a:rPr sz="4500" spc="-434" dirty="0">
                <a:solidFill>
                  <a:srgbClr val="FEFFFD"/>
                </a:solidFill>
                <a:latin typeface="Trebuchet MS"/>
                <a:cs typeface="Trebuchet MS"/>
              </a:rPr>
              <a:t> </a:t>
            </a:r>
            <a:r>
              <a:rPr sz="4500" spc="-395" dirty="0">
                <a:solidFill>
                  <a:srgbClr val="FEFFFD"/>
                </a:solidFill>
                <a:latin typeface="Trebuchet MS"/>
                <a:cs typeface="Trebuchet MS"/>
              </a:rPr>
              <a:t>посадового</a:t>
            </a:r>
            <a:r>
              <a:rPr sz="4500" spc="-440" dirty="0">
                <a:solidFill>
                  <a:srgbClr val="FEFFFD"/>
                </a:solidFill>
                <a:latin typeface="Trebuchet MS"/>
                <a:cs typeface="Trebuchet MS"/>
              </a:rPr>
              <a:t> </a:t>
            </a:r>
            <a:r>
              <a:rPr sz="4500" spc="-90" dirty="0">
                <a:solidFill>
                  <a:srgbClr val="FEFFFD"/>
                </a:solidFill>
                <a:latin typeface="Trebuchet MS"/>
                <a:cs typeface="Trebuchet MS"/>
              </a:rPr>
              <a:t>окладу)</a:t>
            </a:r>
            <a:r>
              <a:rPr sz="4500" spc="-90" dirty="0">
                <a:latin typeface="Trebuchet MS"/>
                <a:cs typeface="Trebuchet MS"/>
              </a:rPr>
              <a:t>.</a:t>
            </a:r>
            <a:endParaRPr sz="45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045" y="5699420"/>
            <a:ext cx="4743449" cy="35623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3400" y="470195"/>
            <a:ext cx="8791574" cy="87915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7292" y="1882587"/>
            <a:ext cx="5928995" cy="2682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3155" marR="1092835" indent="-13335">
              <a:lnSpc>
                <a:spcPct val="116300"/>
              </a:lnSpc>
              <a:spcBef>
                <a:spcPts val="95"/>
              </a:spcBef>
            </a:pPr>
            <a:r>
              <a:rPr sz="5000" spc="-350" dirty="0">
                <a:solidFill>
                  <a:srgbClr val="FFFFFF"/>
                </a:solidFill>
              </a:rPr>
              <a:t>5.</a:t>
            </a:r>
            <a:r>
              <a:rPr sz="5000" spc="-254" dirty="0">
                <a:solidFill>
                  <a:srgbClr val="FFFFFF"/>
                </a:solidFill>
              </a:rPr>
              <a:t> </a:t>
            </a:r>
            <a:r>
              <a:rPr sz="5000" spc="-325" dirty="0">
                <a:solidFill>
                  <a:srgbClr val="FFFFFF"/>
                </a:solidFill>
              </a:rPr>
              <a:t>Практичні </a:t>
            </a:r>
            <a:r>
              <a:rPr sz="5000" spc="-285" dirty="0">
                <a:solidFill>
                  <a:srgbClr val="FFFFFF"/>
                </a:solidFill>
              </a:rPr>
              <a:t>інструменти</a:t>
            </a:r>
            <a:endParaRPr sz="5000" dirty="0"/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5000" spc="-330" dirty="0">
                <a:solidFill>
                  <a:srgbClr val="FFFFFF"/>
                </a:solidFill>
              </a:rPr>
              <a:t>реалізації</a:t>
            </a:r>
            <a:r>
              <a:rPr sz="5000" spc="-254" dirty="0">
                <a:solidFill>
                  <a:srgbClr val="FFFFFF"/>
                </a:solidFill>
              </a:rPr>
              <a:t> </a:t>
            </a:r>
            <a:r>
              <a:rPr sz="5000" spc="-385" dirty="0">
                <a:solidFill>
                  <a:srgbClr val="FFFFFF"/>
                </a:solidFill>
              </a:rPr>
              <a:t>напрямку</a:t>
            </a:r>
            <a:endParaRPr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23726" y="7129756"/>
            <a:ext cx="1064895" cy="2129155"/>
          </a:xfrm>
          <a:custGeom>
            <a:avLst/>
            <a:gdLst/>
            <a:ahLst/>
            <a:cxnLst/>
            <a:rect l="l" t="t" r="r" b="b"/>
            <a:pathLst>
              <a:path w="1064894" h="2129154">
                <a:moveTo>
                  <a:pt x="1064273" y="2128543"/>
                </a:moveTo>
                <a:lnTo>
                  <a:pt x="1015555" y="2127448"/>
                </a:lnTo>
                <a:lnTo>
                  <a:pt x="967401" y="2124194"/>
                </a:lnTo>
                <a:lnTo>
                  <a:pt x="919856" y="2118828"/>
                </a:lnTo>
                <a:lnTo>
                  <a:pt x="872967" y="2111396"/>
                </a:lnTo>
                <a:lnTo>
                  <a:pt x="826781" y="2101947"/>
                </a:lnTo>
                <a:lnTo>
                  <a:pt x="781346" y="2090526"/>
                </a:lnTo>
                <a:lnTo>
                  <a:pt x="736707" y="2077182"/>
                </a:lnTo>
                <a:lnTo>
                  <a:pt x="692912" y="2061960"/>
                </a:lnTo>
                <a:lnTo>
                  <a:pt x="650009" y="2044907"/>
                </a:lnTo>
                <a:lnTo>
                  <a:pt x="608043" y="2026072"/>
                </a:lnTo>
                <a:lnTo>
                  <a:pt x="567062" y="2005500"/>
                </a:lnTo>
                <a:lnTo>
                  <a:pt x="527113" y="1983239"/>
                </a:lnTo>
                <a:lnTo>
                  <a:pt x="488243" y="1959335"/>
                </a:lnTo>
                <a:lnTo>
                  <a:pt x="450498" y="1933836"/>
                </a:lnTo>
                <a:lnTo>
                  <a:pt x="413927" y="1906789"/>
                </a:lnTo>
                <a:lnTo>
                  <a:pt x="378575" y="1878240"/>
                </a:lnTo>
                <a:lnTo>
                  <a:pt x="344489" y="1848236"/>
                </a:lnTo>
                <a:lnTo>
                  <a:pt x="311718" y="1816825"/>
                </a:lnTo>
                <a:lnTo>
                  <a:pt x="280306" y="1784053"/>
                </a:lnTo>
                <a:lnTo>
                  <a:pt x="250303" y="1749968"/>
                </a:lnTo>
                <a:lnTo>
                  <a:pt x="221754" y="1714616"/>
                </a:lnTo>
                <a:lnTo>
                  <a:pt x="194706" y="1678044"/>
                </a:lnTo>
                <a:lnTo>
                  <a:pt x="169207" y="1640300"/>
                </a:lnTo>
                <a:lnTo>
                  <a:pt x="145304" y="1601430"/>
                </a:lnTo>
                <a:lnTo>
                  <a:pt x="123043" y="1561481"/>
                </a:lnTo>
                <a:lnTo>
                  <a:pt x="102471" y="1520500"/>
                </a:lnTo>
                <a:lnTo>
                  <a:pt x="83635" y="1478534"/>
                </a:lnTo>
                <a:lnTo>
                  <a:pt x="66583" y="1435630"/>
                </a:lnTo>
                <a:lnTo>
                  <a:pt x="51361" y="1391836"/>
                </a:lnTo>
                <a:lnTo>
                  <a:pt x="38016" y="1347197"/>
                </a:lnTo>
                <a:lnTo>
                  <a:pt x="26596" y="1301761"/>
                </a:lnTo>
                <a:lnTo>
                  <a:pt x="17146" y="1255576"/>
                </a:lnTo>
                <a:lnTo>
                  <a:pt x="9715" y="1208687"/>
                </a:lnTo>
                <a:lnTo>
                  <a:pt x="4349" y="1161142"/>
                </a:lnTo>
                <a:lnTo>
                  <a:pt x="1095" y="1112988"/>
                </a:lnTo>
                <a:lnTo>
                  <a:pt x="0" y="1064272"/>
                </a:lnTo>
                <a:lnTo>
                  <a:pt x="1095" y="1015555"/>
                </a:lnTo>
                <a:lnTo>
                  <a:pt x="4349" y="967401"/>
                </a:lnTo>
                <a:lnTo>
                  <a:pt x="9715" y="919856"/>
                </a:lnTo>
                <a:lnTo>
                  <a:pt x="17146" y="872967"/>
                </a:lnTo>
                <a:lnTo>
                  <a:pt x="26596" y="826782"/>
                </a:lnTo>
                <a:lnTo>
                  <a:pt x="38016" y="781346"/>
                </a:lnTo>
                <a:lnTo>
                  <a:pt x="51361" y="736707"/>
                </a:lnTo>
                <a:lnTo>
                  <a:pt x="66583" y="692913"/>
                </a:lnTo>
                <a:lnTo>
                  <a:pt x="83635" y="650009"/>
                </a:lnTo>
                <a:lnTo>
                  <a:pt x="102471" y="608043"/>
                </a:lnTo>
                <a:lnTo>
                  <a:pt x="123043" y="567062"/>
                </a:lnTo>
                <a:lnTo>
                  <a:pt x="145304" y="527113"/>
                </a:lnTo>
                <a:lnTo>
                  <a:pt x="169207" y="488243"/>
                </a:lnTo>
                <a:lnTo>
                  <a:pt x="194706" y="450498"/>
                </a:lnTo>
                <a:lnTo>
                  <a:pt x="221754" y="413927"/>
                </a:lnTo>
                <a:lnTo>
                  <a:pt x="250303" y="378575"/>
                </a:lnTo>
                <a:lnTo>
                  <a:pt x="280306" y="344489"/>
                </a:lnTo>
                <a:lnTo>
                  <a:pt x="311718" y="311717"/>
                </a:lnTo>
                <a:lnTo>
                  <a:pt x="344489" y="280306"/>
                </a:lnTo>
                <a:lnTo>
                  <a:pt x="378575" y="250303"/>
                </a:lnTo>
                <a:lnTo>
                  <a:pt x="413927" y="221754"/>
                </a:lnTo>
                <a:lnTo>
                  <a:pt x="450498" y="194706"/>
                </a:lnTo>
                <a:lnTo>
                  <a:pt x="488243" y="169207"/>
                </a:lnTo>
                <a:lnTo>
                  <a:pt x="527113" y="145304"/>
                </a:lnTo>
                <a:lnTo>
                  <a:pt x="567062" y="123043"/>
                </a:lnTo>
                <a:lnTo>
                  <a:pt x="608043" y="102471"/>
                </a:lnTo>
                <a:lnTo>
                  <a:pt x="650009" y="83635"/>
                </a:lnTo>
                <a:lnTo>
                  <a:pt x="692912" y="66583"/>
                </a:lnTo>
                <a:lnTo>
                  <a:pt x="736707" y="51361"/>
                </a:lnTo>
                <a:lnTo>
                  <a:pt x="781346" y="38016"/>
                </a:lnTo>
                <a:lnTo>
                  <a:pt x="826781" y="26596"/>
                </a:lnTo>
                <a:lnTo>
                  <a:pt x="872967" y="17146"/>
                </a:lnTo>
                <a:lnTo>
                  <a:pt x="919856" y="9715"/>
                </a:lnTo>
                <a:lnTo>
                  <a:pt x="967401" y="4349"/>
                </a:lnTo>
                <a:lnTo>
                  <a:pt x="1015555" y="1095"/>
                </a:lnTo>
                <a:lnTo>
                  <a:pt x="1064273" y="0"/>
                </a:lnTo>
                <a:lnTo>
                  <a:pt x="1064273" y="2128543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5177" y="1549399"/>
            <a:ext cx="17442180" cy="7685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035"/>
              </a:lnSpc>
              <a:spcBef>
                <a:spcPts val="100"/>
              </a:spcBef>
            </a:pPr>
            <a:r>
              <a:rPr sz="4200" b="1" spc="80" dirty="0">
                <a:solidFill>
                  <a:srgbClr val="171717"/>
                </a:solidFill>
                <a:latin typeface="Tahoma"/>
                <a:cs typeface="Tahoma"/>
              </a:rPr>
              <a:t>ДОКУМЕНТИ:</a:t>
            </a:r>
            <a:endParaRPr sz="4200" dirty="0">
              <a:latin typeface="Tahoma"/>
              <a:cs typeface="Tahoma"/>
            </a:endParaRPr>
          </a:p>
          <a:p>
            <a:pPr marL="12700" marR="1144905">
              <a:lnSpc>
                <a:spcPts val="5030"/>
              </a:lnSpc>
              <a:spcBef>
                <a:spcPts val="165"/>
              </a:spcBef>
            </a:pPr>
            <a:r>
              <a:rPr sz="4200" b="1" spc="105" dirty="0">
                <a:solidFill>
                  <a:srgbClr val="171717"/>
                </a:solidFill>
                <a:latin typeface="Tahoma"/>
                <a:cs typeface="Tahoma"/>
              </a:rPr>
              <a:t>Перше,</a:t>
            </a:r>
            <a:r>
              <a:rPr sz="42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50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42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90" dirty="0">
                <a:solidFill>
                  <a:srgbClr val="171717"/>
                </a:solidFill>
                <a:latin typeface="Tahoma"/>
                <a:cs typeface="Tahoma"/>
              </a:rPr>
              <a:t>що</a:t>
            </a:r>
            <a:r>
              <a:rPr sz="4200" b="1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90" dirty="0">
                <a:solidFill>
                  <a:srgbClr val="171717"/>
                </a:solidFill>
                <a:latin typeface="Tahoma"/>
                <a:cs typeface="Tahoma"/>
              </a:rPr>
              <a:t>потрібно</a:t>
            </a:r>
            <a:r>
              <a:rPr sz="42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10" dirty="0">
                <a:solidFill>
                  <a:srgbClr val="171717"/>
                </a:solidFill>
                <a:latin typeface="Tahoma"/>
                <a:cs typeface="Tahoma"/>
              </a:rPr>
              <a:t>звернути</a:t>
            </a:r>
            <a:r>
              <a:rPr sz="4200" b="1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увагу</a:t>
            </a:r>
            <a:r>
              <a:rPr sz="42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-590" dirty="0">
                <a:solidFill>
                  <a:srgbClr val="171717"/>
                </a:solidFill>
                <a:latin typeface="Tahoma"/>
                <a:cs typeface="Tahoma"/>
              </a:rPr>
              <a:t>–</a:t>
            </a:r>
            <a:r>
              <a:rPr sz="4200" b="1" spc="-5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70" dirty="0">
                <a:solidFill>
                  <a:srgbClr val="171717"/>
                </a:solidFill>
                <a:latin typeface="Tahoma"/>
                <a:cs typeface="Tahoma"/>
              </a:rPr>
              <a:t>це</a:t>
            </a:r>
            <a:r>
              <a:rPr sz="4200" b="1" spc="-5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70" dirty="0">
                <a:solidFill>
                  <a:srgbClr val="171717"/>
                </a:solidFill>
                <a:latin typeface="Tahoma"/>
                <a:cs typeface="Tahoma"/>
              </a:rPr>
              <a:t>оформлення 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документів.</a:t>
            </a:r>
            <a:endParaRPr sz="4200" dirty="0">
              <a:latin typeface="Tahoma"/>
              <a:cs typeface="Tahoma"/>
            </a:endParaRPr>
          </a:p>
          <a:p>
            <a:pPr marL="492125" indent="-488950">
              <a:lnSpc>
                <a:spcPts val="4845"/>
              </a:lnSpc>
              <a:buSzPct val="94047"/>
              <a:buAutoNum type="arabicPeriod"/>
              <a:tabLst>
                <a:tab pos="492125" algn="l"/>
              </a:tabLst>
            </a:pP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Наказ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75" dirty="0">
                <a:solidFill>
                  <a:srgbClr val="171717"/>
                </a:solidFill>
                <a:latin typeface="Tahoma"/>
                <a:cs typeface="Tahoma"/>
              </a:rPr>
              <a:t>керівника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65" dirty="0">
                <a:solidFill>
                  <a:srgbClr val="171717"/>
                </a:solidFill>
                <a:latin typeface="Tahoma"/>
                <a:cs typeface="Tahoma"/>
              </a:rPr>
              <a:t>про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10" dirty="0">
                <a:solidFill>
                  <a:srgbClr val="171717"/>
                </a:solidFill>
                <a:latin typeface="Tahoma"/>
                <a:cs typeface="Tahoma"/>
              </a:rPr>
              <a:t>призначення</a:t>
            </a:r>
            <a:r>
              <a:rPr sz="4200" b="1" spc="-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55" dirty="0">
                <a:solidFill>
                  <a:srgbClr val="171717"/>
                </a:solidFill>
                <a:latin typeface="Tahoma"/>
                <a:cs typeface="Tahoma"/>
              </a:rPr>
              <a:t>наставника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 інтерну.</a:t>
            </a:r>
            <a:endParaRPr sz="4200" dirty="0">
              <a:latin typeface="Tahoma"/>
              <a:cs typeface="Tahoma"/>
            </a:endParaRPr>
          </a:p>
          <a:p>
            <a:pPr marL="603885" indent="-591185">
              <a:lnSpc>
                <a:spcPts val="5025"/>
              </a:lnSpc>
              <a:buSzPct val="94047"/>
              <a:buAutoNum type="arabicPeriod"/>
              <a:tabLst>
                <a:tab pos="603885" algn="l"/>
              </a:tabLst>
            </a:pPr>
            <a:r>
              <a:rPr sz="4200" b="1" spc="105" dirty="0">
                <a:solidFill>
                  <a:srgbClr val="FF0000"/>
                </a:solidFill>
                <a:latin typeface="Tahoma"/>
                <a:cs typeface="Tahoma"/>
              </a:rPr>
              <a:t>Розробка</a:t>
            </a:r>
            <a:r>
              <a:rPr sz="42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4200" b="1" spc="85" dirty="0">
                <a:solidFill>
                  <a:srgbClr val="FF0000"/>
                </a:solidFill>
                <a:latin typeface="Tahoma"/>
                <a:cs typeface="Tahoma"/>
              </a:rPr>
              <a:t>Програми.</a:t>
            </a:r>
            <a:endParaRPr sz="4200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700" marR="1016635" indent="586105">
              <a:lnSpc>
                <a:spcPts val="5030"/>
              </a:lnSpc>
              <a:spcBef>
                <a:spcPts val="170"/>
              </a:spcBef>
              <a:buSzPct val="94047"/>
              <a:buAutoNum type="arabicPeriod"/>
              <a:tabLst>
                <a:tab pos="598805" algn="l"/>
              </a:tabLst>
            </a:pP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Схвалення</a:t>
            </a:r>
            <a:r>
              <a:rPr sz="4200" b="1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40" dirty="0">
                <a:solidFill>
                  <a:srgbClr val="171717"/>
                </a:solidFill>
                <a:latin typeface="Tahoma"/>
                <a:cs typeface="Tahoma"/>
              </a:rPr>
              <a:t>Програми</a:t>
            </a:r>
            <a:r>
              <a:rPr sz="4200" b="1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55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4200" b="1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65" dirty="0">
                <a:solidFill>
                  <a:srgbClr val="171717"/>
                </a:solidFill>
                <a:latin typeface="Tahoma"/>
                <a:cs typeface="Tahoma"/>
              </a:rPr>
              <a:t>засіданні</a:t>
            </a:r>
            <a:r>
              <a:rPr sz="4200" b="1" spc="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45" dirty="0">
                <a:solidFill>
                  <a:srgbClr val="171717"/>
                </a:solidFill>
                <a:latin typeface="Tahoma"/>
                <a:cs typeface="Tahoma"/>
              </a:rPr>
              <a:t>педагогічної</a:t>
            </a:r>
            <a:r>
              <a:rPr sz="4200" b="1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30" dirty="0">
                <a:solidFill>
                  <a:srgbClr val="171717"/>
                </a:solidFill>
                <a:latin typeface="Tahoma"/>
                <a:cs typeface="Tahoma"/>
              </a:rPr>
              <a:t>ради</a:t>
            </a:r>
            <a:r>
              <a:rPr sz="4200" b="1" spc="1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-25" dirty="0">
                <a:solidFill>
                  <a:srgbClr val="171717"/>
                </a:solidFill>
                <a:latin typeface="Tahoma"/>
                <a:cs typeface="Tahoma"/>
              </a:rPr>
              <a:t>та </a:t>
            </a:r>
            <a:r>
              <a:rPr sz="4200" b="1" spc="90" dirty="0">
                <a:solidFill>
                  <a:srgbClr val="171717"/>
                </a:solidFill>
                <a:latin typeface="Tahoma"/>
                <a:cs typeface="Tahoma"/>
              </a:rPr>
              <a:t>видання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наказу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75" dirty="0">
                <a:solidFill>
                  <a:srgbClr val="171717"/>
                </a:solidFill>
                <a:latin typeface="Tahoma"/>
                <a:cs typeface="Tahoma"/>
              </a:rPr>
              <a:t>керівника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65" dirty="0">
                <a:solidFill>
                  <a:srgbClr val="171717"/>
                </a:solidFill>
                <a:latin typeface="Tahoma"/>
                <a:cs typeface="Tahoma"/>
              </a:rPr>
              <a:t>про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її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40" dirty="0">
                <a:solidFill>
                  <a:srgbClr val="171717"/>
                </a:solidFill>
                <a:latin typeface="Tahoma"/>
                <a:cs typeface="Tahoma"/>
              </a:rPr>
              <a:t>затвердження.</a:t>
            </a:r>
            <a:endParaRPr sz="4200" dirty="0">
              <a:latin typeface="Tahoma"/>
              <a:cs typeface="Tahoma"/>
            </a:endParaRPr>
          </a:p>
          <a:p>
            <a:pPr marL="661035" indent="-648335">
              <a:lnSpc>
                <a:spcPts val="4845"/>
              </a:lnSpc>
              <a:buSzPct val="94047"/>
              <a:buAutoNum type="arabicPeriod"/>
              <a:tabLst>
                <a:tab pos="661035" algn="l"/>
              </a:tabLst>
            </a:pPr>
            <a:r>
              <a:rPr sz="4200" b="1" spc="105" dirty="0">
                <a:solidFill>
                  <a:srgbClr val="171717"/>
                </a:solidFill>
                <a:latin typeface="Tahoma"/>
                <a:cs typeface="Tahoma"/>
              </a:rPr>
              <a:t>Розробка</a:t>
            </a:r>
            <a:r>
              <a:rPr sz="4200" b="1" spc="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60" dirty="0">
                <a:solidFill>
                  <a:srgbClr val="171717"/>
                </a:solidFill>
                <a:latin typeface="Tahoma"/>
                <a:cs typeface="Tahoma"/>
              </a:rPr>
              <a:t>Плану</a:t>
            </a:r>
            <a:r>
              <a:rPr sz="4200" b="1" spc="8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реалізації</a:t>
            </a:r>
            <a:r>
              <a:rPr sz="4200" b="1" spc="85" dirty="0">
                <a:solidFill>
                  <a:srgbClr val="171717"/>
                </a:solidFill>
                <a:latin typeface="Tahoma"/>
                <a:cs typeface="Tahoma"/>
              </a:rPr>
              <a:t> Програми.</a:t>
            </a:r>
            <a:endParaRPr sz="4200" dirty="0">
              <a:latin typeface="Tahoma"/>
              <a:cs typeface="Tahoma"/>
            </a:endParaRPr>
          </a:p>
          <a:p>
            <a:pPr marL="12700" marR="5080" indent="587375">
              <a:lnSpc>
                <a:spcPts val="5020"/>
              </a:lnSpc>
              <a:spcBef>
                <a:spcPts val="130"/>
              </a:spcBef>
              <a:buSzPct val="94047"/>
              <a:buAutoNum type="arabicPeriod"/>
              <a:tabLst>
                <a:tab pos="600075" algn="l"/>
              </a:tabLst>
            </a:pPr>
            <a:r>
              <a:rPr sz="4200" b="1" spc="100" dirty="0">
                <a:solidFill>
                  <a:srgbClr val="171717"/>
                </a:solidFill>
                <a:latin typeface="Tahoma"/>
                <a:cs typeface="Tahoma"/>
              </a:rPr>
              <a:t>Підведення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75" dirty="0">
                <a:solidFill>
                  <a:srgbClr val="171717"/>
                </a:solidFill>
                <a:latin typeface="Tahoma"/>
                <a:cs typeface="Tahoma"/>
              </a:rPr>
              <a:t>підсумків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55" dirty="0">
                <a:solidFill>
                  <a:srgbClr val="171717"/>
                </a:solidFill>
                <a:latin typeface="Tahoma"/>
                <a:cs typeface="Tahoma"/>
              </a:rPr>
              <a:t>інтернатури,</a:t>
            </a:r>
            <a:r>
              <a:rPr sz="4200" b="1" spc="-3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80" dirty="0">
                <a:solidFill>
                  <a:srgbClr val="171717"/>
                </a:solidFill>
                <a:latin typeface="Tahoma"/>
                <a:cs typeface="Tahoma"/>
              </a:rPr>
              <a:t>оформлення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звіту, </a:t>
            </a:r>
            <a:r>
              <a:rPr sz="4200" b="1" spc="105" dirty="0">
                <a:solidFill>
                  <a:srgbClr val="171717"/>
                </a:solidFill>
                <a:latin typeface="Tahoma"/>
                <a:cs typeface="Tahoma"/>
              </a:rPr>
              <a:t>обговорення</a:t>
            </a:r>
            <a:r>
              <a:rPr sz="4200" b="1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55" dirty="0">
                <a:solidFill>
                  <a:srgbClr val="171717"/>
                </a:solidFill>
                <a:latin typeface="Tahoma"/>
                <a:cs typeface="Tahoma"/>
              </a:rPr>
              <a:t>на</a:t>
            </a:r>
            <a:r>
              <a:rPr sz="4200" b="1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65" dirty="0">
                <a:solidFill>
                  <a:srgbClr val="171717"/>
                </a:solidFill>
                <a:latin typeface="Tahoma"/>
                <a:cs typeface="Tahoma"/>
              </a:rPr>
              <a:t>засіданні</a:t>
            </a:r>
            <a:r>
              <a:rPr sz="4200" b="1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45" dirty="0">
                <a:solidFill>
                  <a:srgbClr val="171717"/>
                </a:solidFill>
                <a:latin typeface="Tahoma"/>
                <a:cs typeface="Tahoma"/>
              </a:rPr>
              <a:t>педагогічної</a:t>
            </a:r>
            <a:r>
              <a:rPr sz="4200" b="1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30" dirty="0">
                <a:solidFill>
                  <a:srgbClr val="171717"/>
                </a:solidFill>
                <a:latin typeface="Tahoma"/>
                <a:cs typeface="Tahoma"/>
              </a:rPr>
              <a:t>ради</a:t>
            </a:r>
            <a:r>
              <a:rPr sz="4200" b="1" spc="-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4200" b="1" spc="-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75" dirty="0">
                <a:solidFill>
                  <a:srgbClr val="171717"/>
                </a:solidFill>
                <a:latin typeface="Tahoma"/>
                <a:cs typeface="Tahoma"/>
              </a:rPr>
              <a:t>видання </a:t>
            </a:r>
            <a:r>
              <a:rPr sz="4200" b="1" spc="65" dirty="0">
                <a:solidFill>
                  <a:srgbClr val="171717"/>
                </a:solidFill>
                <a:latin typeface="Tahoma"/>
                <a:cs typeface="Tahoma"/>
              </a:rPr>
              <a:t>відповідного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наказу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95" dirty="0">
                <a:solidFill>
                  <a:srgbClr val="171717"/>
                </a:solidFill>
                <a:latin typeface="Tahoma"/>
                <a:cs typeface="Tahoma"/>
              </a:rPr>
              <a:t>керівником</a:t>
            </a:r>
            <a:r>
              <a:rPr sz="4200" b="1" spc="-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dirty="0">
                <a:solidFill>
                  <a:srgbClr val="171717"/>
                </a:solidFill>
                <a:latin typeface="Tahoma"/>
                <a:cs typeface="Tahoma"/>
              </a:rPr>
              <a:t>«Про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110" dirty="0">
                <a:solidFill>
                  <a:srgbClr val="171717"/>
                </a:solidFill>
                <a:latin typeface="Tahoma"/>
                <a:cs typeface="Tahoma"/>
              </a:rPr>
              <a:t>підсумки</a:t>
            </a:r>
            <a:r>
              <a:rPr sz="42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200" b="1" spc="35" dirty="0">
                <a:solidFill>
                  <a:srgbClr val="171717"/>
                </a:solidFill>
                <a:latin typeface="Tahoma"/>
                <a:cs typeface="Tahoma"/>
              </a:rPr>
              <a:t>педагогічної </a:t>
            </a:r>
            <a:r>
              <a:rPr sz="4200" b="1" spc="-10" dirty="0">
                <a:solidFill>
                  <a:srgbClr val="171717"/>
                </a:solidFill>
                <a:latin typeface="Tahoma"/>
                <a:cs typeface="Tahoma"/>
              </a:rPr>
              <a:t>інтернатури».</a:t>
            </a:r>
            <a:endParaRPr sz="42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333500"/>
            <a:ext cx="17602200" cy="8484374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r>
              <a:rPr lang="uk-UA" sz="3200" dirty="0"/>
              <a:t>9. Педагогічна інтернатура провадиться відповідно до програми, що затверджується керівником закладу освіти.</a:t>
            </a:r>
          </a:p>
          <a:p>
            <a:r>
              <a:rPr lang="uk-UA" sz="3200" dirty="0"/>
              <a:t>Програма педагогічної інтернатури має передбачати теоретичну та практичну допомогу інтерну, що спрямована на розвиток професійних </a:t>
            </a:r>
            <a:r>
              <a:rPr lang="uk-UA" sz="3200" dirty="0" err="1"/>
              <a:t>компетентностей</a:t>
            </a:r>
            <a:r>
              <a:rPr lang="uk-UA" sz="3200" dirty="0"/>
              <a:t>, </a:t>
            </a:r>
            <a:r>
              <a:rPr lang="uk-UA" sz="3200" dirty="0" smtClean="0"/>
              <a:t>……</a:t>
            </a:r>
            <a:endParaRPr lang="uk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застосування сучасних </a:t>
            </a:r>
            <a:r>
              <a:rPr lang="uk-UA" sz="3200" dirty="0" err="1"/>
              <a:t>методик</a:t>
            </a:r>
            <a:r>
              <a:rPr lang="uk-UA" sz="3200" dirty="0"/>
              <a:t> і технологій (використання предметних знань в освітньому процесі, добору та </a:t>
            </a:r>
            <a:r>
              <a:rPr lang="uk-UA" sz="3200" dirty="0" smtClean="0"/>
              <a:t>……., </a:t>
            </a:r>
            <a:r>
              <a:rPr lang="uk-UA" sz="3200" dirty="0"/>
              <a:t>оцінювання інформації та застосування її в професійній діяльності, використання відкритих ресурсів, інформаційно-комунікаційних та цифрових технологій в освітньому процесі тощо);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партнерської взаємодії між учасниками освітнього процесу </a:t>
            </a:r>
            <a:r>
              <a:rPr lang="uk-UA" sz="3200" dirty="0" smtClean="0"/>
              <a:t>…….;</a:t>
            </a:r>
            <a:endParaRPr lang="uk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формування мотивації та організації пізнавальної діяльності учнів </a:t>
            </a:r>
            <a:r>
              <a:rPr lang="uk-UA" sz="3200" dirty="0" smtClean="0"/>
              <a:t>……;</a:t>
            </a:r>
            <a:endParaRPr lang="uk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організації здорового, безпечного, розвивального, інклюзивного освітнього </a:t>
            </a:r>
            <a:r>
              <a:rPr lang="uk-UA" sz="3200" dirty="0" smtClean="0"/>
              <a:t>……</a:t>
            </a:r>
            <a:endParaRPr lang="uk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управління освітнім процесом (планування освітнього процесу </a:t>
            </a:r>
            <a:r>
              <a:rPr lang="uk-UA" sz="3200" dirty="0" smtClean="0"/>
              <a:t>…..організація </a:t>
            </a:r>
            <a:r>
              <a:rPr lang="uk-UA" sz="3200" dirty="0"/>
              <a:t>різних форм навчальної та пізнавальної діяльності учнів, здійснення оцінювання результатів навчання учнів);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/>
              <a:t>дотримання академічної доброчесності, запобігання і протидії </a:t>
            </a:r>
            <a:r>
              <a:rPr lang="uk-UA" sz="3200" dirty="0" err="1"/>
              <a:t>булінгу</a:t>
            </a:r>
            <a:r>
              <a:rPr lang="uk-UA" sz="3200" dirty="0"/>
              <a:t> (цькуванню) та порушенню гідності дітей, формування в них культури нетерпимості до проявів дискримінації та корупції.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7391400" y="190500"/>
            <a:ext cx="43043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2250">
              <a:lnSpc>
                <a:spcPct val="100000"/>
              </a:lnSpc>
              <a:spcBef>
                <a:spcPts val="880"/>
              </a:spcBef>
              <a:buSzPct val="94444"/>
              <a:tabLst>
                <a:tab pos="622300" algn="l"/>
              </a:tabLst>
            </a:pPr>
            <a:r>
              <a:rPr lang="uk-UA" sz="5400" b="1" spc="100" dirty="0" smtClean="0">
                <a:solidFill>
                  <a:srgbClr val="171717"/>
                </a:solidFill>
                <a:latin typeface="Tahoma"/>
                <a:cs typeface="Tahoma"/>
              </a:rPr>
              <a:t>Програма:</a:t>
            </a:r>
            <a:endParaRPr lang="uk-UA" sz="54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424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3400" y="284262"/>
            <a:ext cx="17373600" cy="95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ВИМОГИ ДО ОФОРМЛЕННЯ ПРОГРАМИ ПЕДАГОГІЧНОЇ ІНТЕРНАТУРИ В ЗАКЛАДАХ ЗАГАЛЬНОЇ СЕРЕДНЬОЇ ОСВІТИ</a:t>
            </a:r>
          </a:p>
          <a:p>
            <a:r>
              <a:rPr lang="uk-UA" sz="2800" b="1" dirty="0" smtClean="0"/>
              <a:t> Програма педагогічної інтернатури </a:t>
            </a:r>
            <a:r>
              <a:rPr lang="uk-UA" sz="2800" b="1" dirty="0" smtClean="0">
                <a:solidFill>
                  <a:schemeClr val="bg1"/>
                </a:solidFill>
              </a:rPr>
              <a:t>повинна відповідати вимогам діловодства</a:t>
            </a:r>
            <a:r>
              <a:rPr lang="uk-UA" sz="2800" b="1" dirty="0" smtClean="0"/>
              <a:t>, встановленим у нормативно-правових документах, зокрема:</a:t>
            </a:r>
          </a:p>
          <a:p>
            <a:r>
              <a:rPr lang="uk-UA" sz="2800" b="1" dirty="0" smtClean="0"/>
              <a:t> • Інструкція з діловодства у закладах загальної середньої освіти (наказ МОН України № 676 від 25.06.2018); </a:t>
            </a:r>
          </a:p>
          <a:p>
            <a:r>
              <a:rPr lang="uk-UA" sz="2800" b="1" dirty="0" smtClean="0"/>
              <a:t>• ДСТУ 4163:2020 «Уніфікована система організаційно-розпорядчої документації». </a:t>
            </a:r>
          </a:p>
          <a:p>
            <a:endParaRPr lang="uk-UA" sz="2800" b="1" dirty="0"/>
          </a:p>
          <a:p>
            <a:r>
              <a:rPr lang="uk-UA" sz="2800" b="1" u="sng" dirty="0" smtClean="0">
                <a:solidFill>
                  <a:schemeClr val="bg1"/>
                </a:solidFill>
              </a:rPr>
              <a:t>Програма має бути оформлена за стандартами</a:t>
            </a:r>
            <a:r>
              <a:rPr lang="uk-UA" sz="2800" b="1" dirty="0" smtClean="0"/>
              <a:t>: </a:t>
            </a:r>
          </a:p>
          <a:p>
            <a:r>
              <a:rPr lang="uk-UA" sz="2800" b="1" u="sng" dirty="0" smtClean="0"/>
              <a:t>1.Реквізити документа </a:t>
            </a:r>
          </a:p>
          <a:p>
            <a:r>
              <a:rPr lang="uk-UA" sz="2800" b="1" dirty="0" smtClean="0"/>
              <a:t>✅ Назва установи (повна та скорочена). </a:t>
            </a:r>
          </a:p>
          <a:p>
            <a:r>
              <a:rPr lang="uk-UA" sz="2800" b="1" dirty="0" smtClean="0"/>
              <a:t>✅ Назва документа: «Програма педагогічної інтернатури». </a:t>
            </a:r>
          </a:p>
          <a:p>
            <a:r>
              <a:rPr lang="uk-UA" sz="2800" b="1" dirty="0" smtClean="0"/>
              <a:t>✅ Гриф затвердження (директором або педагогічною радою). </a:t>
            </a:r>
          </a:p>
          <a:p>
            <a:r>
              <a:rPr lang="uk-UA" sz="2800" b="1" dirty="0" smtClean="0"/>
              <a:t>✅ Дата та номер наказу про затвердження. </a:t>
            </a:r>
          </a:p>
          <a:p>
            <a:r>
              <a:rPr lang="uk-UA" sz="2800" b="1" u="sng" dirty="0" smtClean="0"/>
              <a:t>2. Шрифт і стиль оформлення </a:t>
            </a:r>
          </a:p>
          <a:p>
            <a:r>
              <a:rPr lang="uk-UA" sz="2800" b="1" dirty="0" smtClean="0"/>
              <a:t>✅ Використання офіційного шрифту (</a:t>
            </a:r>
            <a:r>
              <a:rPr lang="en-US" sz="2800" b="1" dirty="0" smtClean="0"/>
              <a:t>Times New Roman, 14 </a:t>
            </a:r>
            <a:r>
              <a:rPr lang="en-US" sz="2800" b="1" dirty="0" err="1" smtClean="0"/>
              <a:t>pt</a:t>
            </a:r>
            <a:r>
              <a:rPr lang="en-US" sz="2800" b="1" dirty="0" smtClean="0"/>
              <a:t>). </a:t>
            </a:r>
            <a:endParaRPr lang="uk-UA" sz="2800" b="1" dirty="0" smtClean="0"/>
          </a:p>
          <a:p>
            <a:r>
              <a:rPr lang="uk-UA" sz="2800" b="1" dirty="0" smtClean="0"/>
              <a:t>✅ Вирівнювання тексту – по ширині </a:t>
            </a:r>
          </a:p>
          <a:p>
            <a:r>
              <a:rPr lang="uk-UA" sz="2800" b="1" dirty="0" smtClean="0"/>
              <a:t>✅ Відступи та нумерація відповідно до ДСТУ. 26 </a:t>
            </a:r>
          </a:p>
          <a:p>
            <a:r>
              <a:rPr lang="uk-UA" sz="2800" b="1" u="sng" dirty="0" smtClean="0"/>
              <a:t>3.Наявність змісту </a:t>
            </a:r>
          </a:p>
          <a:p>
            <a:r>
              <a:rPr lang="uk-UA" sz="2800" b="1" dirty="0" smtClean="0"/>
              <a:t>✅ Програма повинна мати чітку структуру, розбиту на розділи та підрозділи. </a:t>
            </a:r>
          </a:p>
          <a:p>
            <a:r>
              <a:rPr lang="uk-UA" sz="2800" b="1" u="sng" dirty="0" smtClean="0"/>
              <a:t>4.Архівування та збереження </a:t>
            </a:r>
          </a:p>
          <a:p>
            <a:r>
              <a:rPr lang="uk-UA" sz="2800" b="1" dirty="0" smtClean="0"/>
              <a:t>✅ Зберігатися в паперовому та електронному форматі.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625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85" t="38099" r="27372" b="11101"/>
          <a:stretch/>
        </p:blipFill>
        <p:spPr>
          <a:xfrm>
            <a:off x="2057400" y="800100"/>
            <a:ext cx="13487400" cy="85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90" y="895856"/>
            <a:ext cx="1778000" cy="1778000"/>
          </a:xfrm>
          <a:custGeom>
            <a:avLst/>
            <a:gdLst/>
            <a:ahLst/>
            <a:cxnLst/>
            <a:rect l="l" t="t" r="r" b="b"/>
            <a:pathLst>
              <a:path w="1778000" h="1778000">
                <a:moveTo>
                  <a:pt x="888747" y="1777494"/>
                </a:moveTo>
                <a:lnTo>
                  <a:pt x="839984" y="1776179"/>
                </a:lnTo>
                <a:lnTo>
                  <a:pt x="791908" y="1772279"/>
                </a:lnTo>
                <a:lnTo>
                  <a:pt x="744587" y="1765862"/>
                </a:lnTo>
                <a:lnTo>
                  <a:pt x="698090" y="1756995"/>
                </a:lnTo>
                <a:lnTo>
                  <a:pt x="652482" y="1745747"/>
                </a:lnTo>
                <a:lnTo>
                  <a:pt x="607834" y="1732185"/>
                </a:lnTo>
                <a:lnTo>
                  <a:pt x="564211" y="1716377"/>
                </a:lnTo>
                <a:lnTo>
                  <a:pt x="521683" y="1698390"/>
                </a:lnTo>
                <a:lnTo>
                  <a:pt x="480316" y="1678294"/>
                </a:lnTo>
                <a:lnTo>
                  <a:pt x="440179" y="1656154"/>
                </a:lnTo>
                <a:lnTo>
                  <a:pt x="401339" y="1632039"/>
                </a:lnTo>
                <a:lnTo>
                  <a:pt x="363864" y="1606017"/>
                </a:lnTo>
                <a:lnTo>
                  <a:pt x="327822" y="1578156"/>
                </a:lnTo>
                <a:lnTo>
                  <a:pt x="293281" y="1548523"/>
                </a:lnTo>
                <a:lnTo>
                  <a:pt x="260308" y="1517186"/>
                </a:lnTo>
                <a:lnTo>
                  <a:pt x="228971" y="1484213"/>
                </a:lnTo>
                <a:lnTo>
                  <a:pt x="199338" y="1449671"/>
                </a:lnTo>
                <a:lnTo>
                  <a:pt x="171476" y="1413629"/>
                </a:lnTo>
                <a:lnTo>
                  <a:pt x="145454" y="1376154"/>
                </a:lnTo>
                <a:lnTo>
                  <a:pt x="121340" y="1337314"/>
                </a:lnTo>
                <a:lnTo>
                  <a:pt x="99200" y="1297177"/>
                </a:lnTo>
                <a:lnTo>
                  <a:pt x="79103" y="1255810"/>
                </a:lnTo>
                <a:lnTo>
                  <a:pt x="61117" y="1213282"/>
                </a:lnTo>
                <a:lnTo>
                  <a:pt x="45308" y="1169659"/>
                </a:lnTo>
                <a:lnTo>
                  <a:pt x="31746" y="1125011"/>
                </a:lnTo>
                <a:lnTo>
                  <a:pt x="20498" y="1079404"/>
                </a:lnTo>
                <a:lnTo>
                  <a:pt x="11632" y="1032906"/>
                </a:lnTo>
                <a:lnTo>
                  <a:pt x="5215" y="985585"/>
                </a:lnTo>
                <a:lnTo>
                  <a:pt x="1315" y="937510"/>
                </a:lnTo>
                <a:lnTo>
                  <a:pt x="0" y="888747"/>
                </a:lnTo>
                <a:lnTo>
                  <a:pt x="1315" y="839984"/>
                </a:lnTo>
                <a:lnTo>
                  <a:pt x="5215" y="791908"/>
                </a:lnTo>
                <a:lnTo>
                  <a:pt x="11632" y="744587"/>
                </a:lnTo>
                <a:lnTo>
                  <a:pt x="20498" y="698090"/>
                </a:lnTo>
                <a:lnTo>
                  <a:pt x="31746" y="652482"/>
                </a:lnTo>
                <a:lnTo>
                  <a:pt x="45308" y="607834"/>
                </a:lnTo>
                <a:lnTo>
                  <a:pt x="61117" y="564211"/>
                </a:lnTo>
                <a:lnTo>
                  <a:pt x="79103" y="521683"/>
                </a:lnTo>
                <a:lnTo>
                  <a:pt x="99200" y="480316"/>
                </a:lnTo>
                <a:lnTo>
                  <a:pt x="121340" y="440179"/>
                </a:lnTo>
                <a:lnTo>
                  <a:pt x="145454" y="401339"/>
                </a:lnTo>
                <a:lnTo>
                  <a:pt x="171476" y="363864"/>
                </a:lnTo>
                <a:lnTo>
                  <a:pt x="199338" y="327822"/>
                </a:lnTo>
                <a:lnTo>
                  <a:pt x="228971" y="293281"/>
                </a:lnTo>
                <a:lnTo>
                  <a:pt x="260308" y="260308"/>
                </a:lnTo>
                <a:lnTo>
                  <a:pt x="293281" y="228971"/>
                </a:lnTo>
                <a:lnTo>
                  <a:pt x="327822" y="199338"/>
                </a:lnTo>
                <a:lnTo>
                  <a:pt x="363864" y="171476"/>
                </a:lnTo>
                <a:lnTo>
                  <a:pt x="401339" y="145454"/>
                </a:lnTo>
                <a:lnTo>
                  <a:pt x="440179" y="121340"/>
                </a:lnTo>
                <a:lnTo>
                  <a:pt x="480316" y="99200"/>
                </a:lnTo>
                <a:lnTo>
                  <a:pt x="521683" y="79103"/>
                </a:lnTo>
                <a:lnTo>
                  <a:pt x="564211" y="61117"/>
                </a:lnTo>
                <a:lnTo>
                  <a:pt x="607834" y="45308"/>
                </a:lnTo>
                <a:lnTo>
                  <a:pt x="652482" y="31746"/>
                </a:lnTo>
                <a:lnTo>
                  <a:pt x="698090" y="20498"/>
                </a:lnTo>
                <a:lnTo>
                  <a:pt x="744587" y="11632"/>
                </a:lnTo>
                <a:lnTo>
                  <a:pt x="791908" y="5215"/>
                </a:lnTo>
                <a:lnTo>
                  <a:pt x="839984" y="1315"/>
                </a:lnTo>
                <a:lnTo>
                  <a:pt x="888747" y="0"/>
                </a:lnTo>
                <a:lnTo>
                  <a:pt x="937510" y="1315"/>
                </a:lnTo>
                <a:lnTo>
                  <a:pt x="985585" y="5215"/>
                </a:lnTo>
                <a:lnTo>
                  <a:pt x="1032906" y="11632"/>
                </a:lnTo>
                <a:lnTo>
                  <a:pt x="1079404" y="20498"/>
                </a:lnTo>
                <a:lnTo>
                  <a:pt x="1125011" y="31746"/>
                </a:lnTo>
                <a:lnTo>
                  <a:pt x="1169659" y="45308"/>
                </a:lnTo>
                <a:lnTo>
                  <a:pt x="1213282" y="61117"/>
                </a:lnTo>
                <a:lnTo>
                  <a:pt x="1255810" y="79103"/>
                </a:lnTo>
                <a:lnTo>
                  <a:pt x="1297177" y="99200"/>
                </a:lnTo>
                <a:lnTo>
                  <a:pt x="1337314" y="121340"/>
                </a:lnTo>
                <a:lnTo>
                  <a:pt x="1376154" y="145454"/>
                </a:lnTo>
                <a:lnTo>
                  <a:pt x="1413629" y="171476"/>
                </a:lnTo>
                <a:lnTo>
                  <a:pt x="1449671" y="199338"/>
                </a:lnTo>
                <a:lnTo>
                  <a:pt x="1484213" y="228971"/>
                </a:lnTo>
                <a:lnTo>
                  <a:pt x="1517186" y="260308"/>
                </a:lnTo>
                <a:lnTo>
                  <a:pt x="1548523" y="293281"/>
                </a:lnTo>
                <a:lnTo>
                  <a:pt x="1578156" y="327822"/>
                </a:lnTo>
                <a:lnTo>
                  <a:pt x="1606017" y="363864"/>
                </a:lnTo>
                <a:lnTo>
                  <a:pt x="1632039" y="401339"/>
                </a:lnTo>
                <a:lnTo>
                  <a:pt x="1656154" y="440179"/>
                </a:lnTo>
                <a:lnTo>
                  <a:pt x="1678293" y="480316"/>
                </a:lnTo>
                <a:lnTo>
                  <a:pt x="1698390" y="521683"/>
                </a:lnTo>
                <a:lnTo>
                  <a:pt x="1716377" y="564211"/>
                </a:lnTo>
                <a:lnTo>
                  <a:pt x="1732185" y="607834"/>
                </a:lnTo>
                <a:lnTo>
                  <a:pt x="1745747" y="652482"/>
                </a:lnTo>
                <a:lnTo>
                  <a:pt x="1756995" y="698090"/>
                </a:lnTo>
                <a:lnTo>
                  <a:pt x="1765862" y="744587"/>
                </a:lnTo>
                <a:lnTo>
                  <a:pt x="1772279" y="791908"/>
                </a:lnTo>
                <a:lnTo>
                  <a:pt x="1776179" y="839984"/>
                </a:lnTo>
                <a:lnTo>
                  <a:pt x="1777494" y="888747"/>
                </a:lnTo>
                <a:lnTo>
                  <a:pt x="1776179" y="937510"/>
                </a:lnTo>
                <a:lnTo>
                  <a:pt x="1772279" y="985585"/>
                </a:lnTo>
                <a:lnTo>
                  <a:pt x="1765862" y="1032906"/>
                </a:lnTo>
                <a:lnTo>
                  <a:pt x="1756995" y="1079404"/>
                </a:lnTo>
                <a:lnTo>
                  <a:pt x="1745747" y="1125011"/>
                </a:lnTo>
                <a:lnTo>
                  <a:pt x="1732185" y="1169659"/>
                </a:lnTo>
                <a:lnTo>
                  <a:pt x="1716377" y="1213282"/>
                </a:lnTo>
                <a:lnTo>
                  <a:pt x="1698390" y="1255810"/>
                </a:lnTo>
                <a:lnTo>
                  <a:pt x="1678293" y="1297177"/>
                </a:lnTo>
                <a:lnTo>
                  <a:pt x="1656154" y="1337314"/>
                </a:lnTo>
                <a:lnTo>
                  <a:pt x="1632039" y="1376154"/>
                </a:lnTo>
                <a:lnTo>
                  <a:pt x="1606017" y="1413629"/>
                </a:lnTo>
                <a:lnTo>
                  <a:pt x="1578156" y="1449671"/>
                </a:lnTo>
                <a:lnTo>
                  <a:pt x="1548523" y="1484213"/>
                </a:lnTo>
                <a:lnTo>
                  <a:pt x="1517186" y="1517186"/>
                </a:lnTo>
                <a:lnTo>
                  <a:pt x="1484213" y="1548523"/>
                </a:lnTo>
                <a:lnTo>
                  <a:pt x="1449671" y="1578156"/>
                </a:lnTo>
                <a:lnTo>
                  <a:pt x="1413629" y="1606017"/>
                </a:lnTo>
                <a:lnTo>
                  <a:pt x="1376154" y="1632039"/>
                </a:lnTo>
                <a:lnTo>
                  <a:pt x="1337314" y="1656154"/>
                </a:lnTo>
                <a:lnTo>
                  <a:pt x="1297177" y="1678294"/>
                </a:lnTo>
                <a:lnTo>
                  <a:pt x="1255810" y="1698390"/>
                </a:lnTo>
                <a:lnTo>
                  <a:pt x="1213282" y="1716377"/>
                </a:lnTo>
                <a:lnTo>
                  <a:pt x="1169659" y="1732185"/>
                </a:lnTo>
                <a:lnTo>
                  <a:pt x="1125011" y="1745747"/>
                </a:lnTo>
                <a:lnTo>
                  <a:pt x="1079404" y="1756995"/>
                </a:lnTo>
                <a:lnTo>
                  <a:pt x="1032906" y="1765862"/>
                </a:lnTo>
                <a:lnTo>
                  <a:pt x="985585" y="1772279"/>
                </a:lnTo>
                <a:lnTo>
                  <a:pt x="937510" y="1776179"/>
                </a:lnTo>
                <a:lnTo>
                  <a:pt x="888747" y="1777494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59948" y="1274021"/>
            <a:ext cx="372110" cy="9029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750" b="1" spc="-725" dirty="0">
                <a:solidFill>
                  <a:srgbClr val="FEFFFD"/>
                </a:solidFill>
                <a:latin typeface="Trebuchet MS"/>
                <a:cs typeface="Trebuchet MS"/>
              </a:rPr>
              <a:t>1</a:t>
            </a:r>
            <a:endParaRPr sz="5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9716" y="5143499"/>
            <a:ext cx="1785620" cy="1785620"/>
          </a:xfrm>
          <a:custGeom>
            <a:avLst/>
            <a:gdLst/>
            <a:ahLst/>
            <a:cxnLst/>
            <a:rect l="l" t="t" r="r" b="b"/>
            <a:pathLst>
              <a:path w="1785620" h="1785620">
                <a:moveTo>
                  <a:pt x="892634" y="1785268"/>
                </a:moveTo>
                <a:lnTo>
                  <a:pt x="845227" y="1784031"/>
                </a:lnTo>
                <a:lnTo>
                  <a:pt x="798465" y="1780360"/>
                </a:lnTo>
                <a:lnTo>
                  <a:pt x="752408" y="1774317"/>
                </a:lnTo>
                <a:lnTo>
                  <a:pt x="707120" y="1765965"/>
                </a:lnTo>
                <a:lnTo>
                  <a:pt x="662661" y="1755363"/>
                </a:lnTo>
                <a:lnTo>
                  <a:pt x="619093" y="1742575"/>
                </a:lnTo>
                <a:lnTo>
                  <a:pt x="576479" y="1727663"/>
                </a:lnTo>
                <a:lnTo>
                  <a:pt x="534879" y="1710686"/>
                </a:lnTo>
                <a:lnTo>
                  <a:pt x="494355" y="1691708"/>
                </a:lnTo>
                <a:lnTo>
                  <a:pt x="454969" y="1670790"/>
                </a:lnTo>
                <a:lnTo>
                  <a:pt x="416783" y="1647994"/>
                </a:lnTo>
                <a:lnTo>
                  <a:pt x="379858" y="1623381"/>
                </a:lnTo>
                <a:lnTo>
                  <a:pt x="344257" y="1597014"/>
                </a:lnTo>
                <a:lnTo>
                  <a:pt x="310040" y="1568953"/>
                </a:lnTo>
                <a:lnTo>
                  <a:pt x="277270" y="1539260"/>
                </a:lnTo>
                <a:lnTo>
                  <a:pt x="246007" y="1507998"/>
                </a:lnTo>
                <a:lnTo>
                  <a:pt x="216315" y="1475228"/>
                </a:lnTo>
                <a:lnTo>
                  <a:pt x="188254" y="1441011"/>
                </a:lnTo>
                <a:lnTo>
                  <a:pt x="161886" y="1405409"/>
                </a:lnTo>
                <a:lnTo>
                  <a:pt x="137273" y="1368484"/>
                </a:lnTo>
                <a:lnTo>
                  <a:pt x="114477" y="1330298"/>
                </a:lnTo>
                <a:lnTo>
                  <a:pt x="93559" y="1290913"/>
                </a:lnTo>
                <a:lnTo>
                  <a:pt x="74581" y="1250389"/>
                </a:lnTo>
                <a:lnTo>
                  <a:pt x="57605" y="1208789"/>
                </a:lnTo>
                <a:lnTo>
                  <a:pt x="42692" y="1166174"/>
                </a:lnTo>
                <a:lnTo>
                  <a:pt x="29904" y="1122606"/>
                </a:lnTo>
                <a:lnTo>
                  <a:pt x="19303" y="1078148"/>
                </a:lnTo>
                <a:lnTo>
                  <a:pt x="10950" y="1032859"/>
                </a:lnTo>
                <a:lnTo>
                  <a:pt x="4908" y="986803"/>
                </a:lnTo>
                <a:lnTo>
                  <a:pt x="1237" y="940041"/>
                </a:lnTo>
                <a:lnTo>
                  <a:pt x="0" y="892634"/>
                </a:lnTo>
                <a:lnTo>
                  <a:pt x="1237" y="845227"/>
                </a:lnTo>
                <a:lnTo>
                  <a:pt x="4908" y="798464"/>
                </a:lnTo>
                <a:lnTo>
                  <a:pt x="10950" y="752408"/>
                </a:lnTo>
                <a:lnTo>
                  <a:pt x="19303" y="707120"/>
                </a:lnTo>
                <a:lnTo>
                  <a:pt x="29904" y="662661"/>
                </a:lnTo>
                <a:lnTo>
                  <a:pt x="42692" y="619093"/>
                </a:lnTo>
                <a:lnTo>
                  <a:pt x="57605" y="576479"/>
                </a:lnTo>
                <a:lnTo>
                  <a:pt x="74581" y="534879"/>
                </a:lnTo>
                <a:lnTo>
                  <a:pt x="93559" y="494355"/>
                </a:lnTo>
                <a:lnTo>
                  <a:pt x="114477" y="454969"/>
                </a:lnTo>
                <a:lnTo>
                  <a:pt x="137273" y="416783"/>
                </a:lnTo>
                <a:lnTo>
                  <a:pt x="161886" y="379858"/>
                </a:lnTo>
                <a:lnTo>
                  <a:pt x="188254" y="344257"/>
                </a:lnTo>
                <a:lnTo>
                  <a:pt x="216315" y="310040"/>
                </a:lnTo>
                <a:lnTo>
                  <a:pt x="246007" y="277270"/>
                </a:lnTo>
                <a:lnTo>
                  <a:pt x="277270" y="246007"/>
                </a:lnTo>
                <a:lnTo>
                  <a:pt x="310040" y="216315"/>
                </a:lnTo>
                <a:lnTo>
                  <a:pt x="344257" y="188254"/>
                </a:lnTo>
                <a:lnTo>
                  <a:pt x="379858" y="161886"/>
                </a:lnTo>
                <a:lnTo>
                  <a:pt x="416783" y="137273"/>
                </a:lnTo>
                <a:lnTo>
                  <a:pt x="454969" y="114477"/>
                </a:lnTo>
                <a:lnTo>
                  <a:pt x="494355" y="93559"/>
                </a:lnTo>
                <a:lnTo>
                  <a:pt x="534879" y="74581"/>
                </a:lnTo>
                <a:lnTo>
                  <a:pt x="576479" y="57605"/>
                </a:lnTo>
                <a:lnTo>
                  <a:pt x="619093" y="42692"/>
                </a:lnTo>
                <a:lnTo>
                  <a:pt x="662661" y="29904"/>
                </a:lnTo>
                <a:lnTo>
                  <a:pt x="707120" y="19303"/>
                </a:lnTo>
                <a:lnTo>
                  <a:pt x="752408" y="10950"/>
                </a:lnTo>
                <a:lnTo>
                  <a:pt x="798465" y="4908"/>
                </a:lnTo>
                <a:lnTo>
                  <a:pt x="845227" y="1237"/>
                </a:lnTo>
                <a:lnTo>
                  <a:pt x="892634" y="0"/>
                </a:lnTo>
                <a:lnTo>
                  <a:pt x="940041" y="1237"/>
                </a:lnTo>
                <a:lnTo>
                  <a:pt x="986803" y="4908"/>
                </a:lnTo>
                <a:lnTo>
                  <a:pt x="1032859" y="10950"/>
                </a:lnTo>
                <a:lnTo>
                  <a:pt x="1078148" y="19303"/>
                </a:lnTo>
                <a:lnTo>
                  <a:pt x="1122606" y="29904"/>
                </a:lnTo>
                <a:lnTo>
                  <a:pt x="1166174" y="42692"/>
                </a:lnTo>
                <a:lnTo>
                  <a:pt x="1208789" y="57605"/>
                </a:lnTo>
                <a:lnTo>
                  <a:pt x="1250389" y="74581"/>
                </a:lnTo>
                <a:lnTo>
                  <a:pt x="1290913" y="93559"/>
                </a:lnTo>
                <a:lnTo>
                  <a:pt x="1330298" y="114477"/>
                </a:lnTo>
                <a:lnTo>
                  <a:pt x="1368484" y="137273"/>
                </a:lnTo>
                <a:lnTo>
                  <a:pt x="1405409" y="161886"/>
                </a:lnTo>
                <a:lnTo>
                  <a:pt x="1441011" y="188254"/>
                </a:lnTo>
                <a:lnTo>
                  <a:pt x="1475228" y="216315"/>
                </a:lnTo>
                <a:lnTo>
                  <a:pt x="1507998" y="246007"/>
                </a:lnTo>
                <a:lnTo>
                  <a:pt x="1539260" y="277270"/>
                </a:lnTo>
                <a:lnTo>
                  <a:pt x="1568953" y="310040"/>
                </a:lnTo>
                <a:lnTo>
                  <a:pt x="1597014" y="344257"/>
                </a:lnTo>
                <a:lnTo>
                  <a:pt x="1623381" y="379858"/>
                </a:lnTo>
                <a:lnTo>
                  <a:pt x="1647994" y="416783"/>
                </a:lnTo>
                <a:lnTo>
                  <a:pt x="1670790" y="454969"/>
                </a:lnTo>
                <a:lnTo>
                  <a:pt x="1691708" y="494355"/>
                </a:lnTo>
                <a:lnTo>
                  <a:pt x="1710686" y="534879"/>
                </a:lnTo>
                <a:lnTo>
                  <a:pt x="1727663" y="576479"/>
                </a:lnTo>
                <a:lnTo>
                  <a:pt x="1742576" y="619093"/>
                </a:lnTo>
                <a:lnTo>
                  <a:pt x="1755363" y="662661"/>
                </a:lnTo>
                <a:lnTo>
                  <a:pt x="1765965" y="707120"/>
                </a:lnTo>
                <a:lnTo>
                  <a:pt x="1774317" y="752408"/>
                </a:lnTo>
                <a:lnTo>
                  <a:pt x="1780360" y="798464"/>
                </a:lnTo>
                <a:lnTo>
                  <a:pt x="1784031" y="845227"/>
                </a:lnTo>
                <a:lnTo>
                  <a:pt x="1785268" y="892634"/>
                </a:lnTo>
                <a:lnTo>
                  <a:pt x="1784031" y="940041"/>
                </a:lnTo>
                <a:lnTo>
                  <a:pt x="1780360" y="986803"/>
                </a:lnTo>
                <a:lnTo>
                  <a:pt x="1774317" y="1032859"/>
                </a:lnTo>
                <a:lnTo>
                  <a:pt x="1765965" y="1078148"/>
                </a:lnTo>
                <a:lnTo>
                  <a:pt x="1755363" y="1122606"/>
                </a:lnTo>
                <a:lnTo>
                  <a:pt x="1742576" y="1166174"/>
                </a:lnTo>
                <a:lnTo>
                  <a:pt x="1727663" y="1208789"/>
                </a:lnTo>
                <a:lnTo>
                  <a:pt x="1710686" y="1250389"/>
                </a:lnTo>
                <a:lnTo>
                  <a:pt x="1691708" y="1290913"/>
                </a:lnTo>
                <a:lnTo>
                  <a:pt x="1670790" y="1330298"/>
                </a:lnTo>
                <a:lnTo>
                  <a:pt x="1647994" y="1368484"/>
                </a:lnTo>
                <a:lnTo>
                  <a:pt x="1623381" y="1405409"/>
                </a:lnTo>
                <a:lnTo>
                  <a:pt x="1597014" y="1441011"/>
                </a:lnTo>
                <a:lnTo>
                  <a:pt x="1568953" y="1475228"/>
                </a:lnTo>
                <a:lnTo>
                  <a:pt x="1539260" y="1507998"/>
                </a:lnTo>
                <a:lnTo>
                  <a:pt x="1507998" y="1539260"/>
                </a:lnTo>
                <a:lnTo>
                  <a:pt x="1475228" y="1568953"/>
                </a:lnTo>
                <a:lnTo>
                  <a:pt x="1441011" y="1597014"/>
                </a:lnTo>
                <a:lnTo>
                  <a:pt x="1405409" y="1623381"/>
                </a:lnTo>
                <a:lnTo>
                  <a:pt x="1368484" y="1647994"/>
                </a:lnTo>
                <a:lnTo>
                  <a:pt x="1330298" y="1670790"/>
                </a:lnTo>
                <a:lnTo>
                  <a:pt x="1290913" y="1691708"/>
                </a:lnTo>
                <a:lnTo>
                  <a:pt x="1250389" y="1710686"/>
                </a:lnTo>
                <a:lnTo>
                  <a:pt x="1208789" y="1727663"/>
                </a:lnTo>
                <a:lnTo>
                  <a:pt x="1166174" y="1742575"/>
                </a:lnTo>
                <a:lnTo>
                  <a:pt x="1122606" y="1755363"/>
                </a:lnTo>
                <a:lnTo>
                  <a:pt x="1078148" y="1765965"/>
                </a:lnTo>
                <a:lnTo>
                  <a:pt x="1032859" y="1774317"/>
                </a:lnTo>
                <a:lnTo>
                  <a:pt x="986803" y="1780360"/>
                </a:lnTo>
                <a:lnTo>
                  <a:pt x="940041" y="1784031"/>
                </a:lnTo>
                <a:lnTo>
                  <a:pt x="892634" y="1785268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98078" y="5523375"/>
            <a:ext cx="488315" cy="9067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750" b="1" spc="185" dirty="0">
                <a:solidFill>
                  <a:srgbClr val="FEFFFD"/>
                </a:solidFill>
                <a:latin typeface="Trebuchet MS"/>
                <a:cs typeface="Trebuchet MS"/>
              </a:rPr>
              <a:t>2</a:t>
            </a:r>
            <a:endParaRPr sz="575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76336" y="4181457"/>
            <a:ext cx="8311663" cy="549462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02263" y="1357407"/>
            <a:ext cx="147002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67100" algn="l"/>
              </a:tabLst>
            </a:pPr>
            <a:r>
              <a:rPr sz="6000" dirty="0">
                <a:solidFill>
                  <a:srgbClr val="FBAF03"/>
                </a:solidFill>
              </a:rPr>
              <a:t>Що</a:t>
            </a:r>
            <a:r>
              <a:rPr sz="6000" spc="-440" dirty="0">
                <a:solidFill>
                  <a:srgbClr val="FBAF03"/>
                </a:solidFill>
              </a:rPr>
              <a:t> </a:t>
            </a:r>
            <a:r>
              <a:rPr sz="6000" spc="-375" dirty="0">
                <a:solidFill>
                  <a:srgbClr val="FBAF03"/>
                </a:solidFill>
              </a:rPr>
              <a:t>таке</a:t>
            </a:r>
            <a:r>
              <a:rPr sz="6000" dirty="0">
                <a:solidFill>
                  <a:srgbClr val="FBAF03"/>
                </a:solidFill>
              </a:rPr>
              <a:t>	</a:t>
            </a:r>
            <a:r>
              <a:rPr sz="6000" spc="-165" dirty="0">
                <a:solidFill>
                  <a:srgbClr val="FBAF03"/>
                </a:solidFill>
              </a:rPr>
              <a:t>ПЕДАГОГІЧНА</a:t>
            </a:r>
            <a:r>
              <a:rPr sz="6000" spc="-250" dirty="0">
                <a:solidFill>
                  <a:srgbClr val="FBAF03"/>
                </a:solidFill>
              </a:rPr>
              <a:t> </a:t>
            </a:r>
            <a:r>
              <a:rPr sz="6000" spc="-195" dirty="0">
                <a:solidFill>
                  <a:srgbClr val="FBAF03"/>
                </a:solidFill>
              </a:rPr>
              <a:t>ІНТЕРНАТУРА?</a:t>
            </a:r>
            <a:endParaRPr sz="6000"/>
          </a:p>
        </p:txBody>
      </p:sp>
      <p:sp>
        <p:nvSpPr>
          <p:cNvPr id="9" name="object 9"/>
          <p:cNvSpPr txBox="1"/>
          <p:nvPr/>
        </p:nvSpPr>
        <p:spPr>
          <a:xfrm>
            <a:off x="3102263" y="5542516"/>
            <a:ext cx="56870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229" dirty="0">
                <a:solidFill>
                  <a:srgbClr val="FBAF03"/>
                </a:solidFill>
                <a:latin typeface="Tahoma"/>
                <a:cs typeface="Tahoma"/>
              </a:rPr>
              <a:t>Кому</a:t>
            </a:r>
            <a:r>
              <a:rPr sz="6000" b="1" spc="-285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6000" b="1" spc="-360" dirty="0">
                <a:solidFill>
                  <a:srgbClr val="FBAF03"/>
                </a:solidFill>
                <a:latin typeface="Tahoma"/>
                <a:cs typeface="Tahoma"/>
              </a:rPr>
              <a:t>потрібно?</a:t>
            </a:r>
            <a:endParaRPr sz="60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250" t="52963" r="41666" b="30741"/>
          <a:stretch/>
        </p:blipFill>
        <p:spPr>
          <a:xfrm>
            <a:off x="2438400" y="0"/>
            <a:ext cx="13068300" cy="37338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0401" y="4914900"/>
            <a:ext cx="11963400" cy="1007968"/>
          </a:xfrm>
        </p:spPr>
        <p:txBody>
          <a:bodyPr/>
          <a:lstStyle/>
          <a:p>
            <a:r>
              <a:rPr lang="uk-UA" dirty="0" smtClean="0"/>
              <a:t>СТРАТЕГІЧНО ВАЖЛИВО</a:t>
            </a:r>
            <a:endParaRPr lang="uk-UA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666750" y="6426859"/>
            <a:ext cx="166116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algn="ctr"/>
            <a:r>
              <a:rPr lang="uk-UA" sz="4400" dirty="0" smtClean="0"/>
              <a:t>Основна частина програми має відповідати вимогам до діяльності педагогічного працівника!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71050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8916" y="449879"/>
            <a:ext cx="7880684" cy="2185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ВЧИТЕЛЬ ЗАКЛАДУ ЗАГАЛЬНОЇ СЕРЕДНЬОЇ ОСВІТИ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Професійний стандарт «Вчитель закладу загальної середньої освіти»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Наказ Мінекономіки України № 1225 від 29.08.2024 </a:t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(оновлений стандарт, чинний з 2024 року). </a:t>
            </a:r>
            <a: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268326" y="649934"/>
            <a:ext cx="8153400" cy="1785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АСИСТЕНТ ВЧИТЕЛЯ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Методичні рекомендації щодо роботи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ассистента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вчителя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Лист МОН України № 1/9-609 від 28.12.2018.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Професійний стандарт «Вчитель ЗЗСО» (2024)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Містити вимоги до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компетентностей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у сфері інклюзивного освіти (співпраця з помічником, підтримка дітей з ООП).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488905" y="5821142"/>
            <a:ext cx="8001000" cy="16927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Вихователь групи продовженого дня (ГПД)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Наказ МОН України № 557 від 26.09.2005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(схеми тарифних розрядів, що визначають категорії та вимоги до вихователів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9565105" y="7991262"/>
            <a:ext cx="7924800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Практичний психолог у закладі освіти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Професійний стандарт "Практичний психолог у закладі освіти"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Наказ Мінекономіки України № 610-22 від 31.05.2022.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Кваліфікаційні характеристики професій (ДКХП)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посада «Практичний психолог».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268326" y="2962285"/>
            <a:ext cx="8221579" cy="19697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Педагог-організатор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Кваліфікаційні характеристики професій (ДКХП)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посада «Педагог-організатор».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Листи та методичні рекомендації МОН щодо організації виховної роботи у школі.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3258291"/>
            <a:ext cx="5103238" cy="621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667" t="28519" r="27916" b="11481"/>
          <a:stretch/>
        </p:blipFill>
        <p:spPr>
          <a:xfrm>
            <a:off x="762000" y="190500"/>
            <a:ext cx="12877800" cy="9569741"/>
          </a:xfrm>
          <a:prstGeom prst="rect">
            <a:avLst/>
          </a:prstGeom>
        </p:spPr>
      </p:pic>
      <p:pic>
        <p:nvPicPr>
          <p:cNvPr id="4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25600" y="3086100"/>
            <a:ext cx="2809874" cy="2809874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4020800" y="6515100"/>
            <a:ext cx="3730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hlinkClick r:id="rId4"/>
              </a:rPr>
              <a:t>https://t.me/+KhMKjI8oiV0wOWQ6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0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944" t="42593" r="27390" b="7778"/>
          <a:stretch/>
        </p:blipFill>
        <p:spPr>
          <a:xfrm>
            <a:off x="7557806" y="2857500"/>
            <a:ext cx="10565762" cy="6320589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114800" y="254311"/>
            <a:ext cx="9906000" cy="100796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b="1" dirty="0" smtClean="0"/>
              <a:t>ПЛАН РЕАЛІЗАЦІЇ ПРОГРАМИ</a:t>
            </a:r>
            <a:endParaRPr lang="uk-UA" sz="5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533400" y="1028700"/>
            <a:ext cx="1760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це структурований документ, що визначає всі етапи, завдання, ресурси та критерії для ефективного впровадження інтернатури. Метою такого плану є забезпечення максимальної підтримки для вчителів-початківців, допомога їм у розвитку необхідних професійних навичок і поступовій адаптації до освітнього середовища.</a:t>
            </a:r>
            <a:endParaRPr lang="uk-UA" sz="24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90500" y="3016972"/>
            <a:ext cx="736730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Програма</a:t>
            </a:r>
            <a:r>
              <a:rPr lang="ru-RU" sz="2400" dirty="0" smtClean="0"/>
              <a:t> </a:t>
            </a:r>
            <a:r>
              <a:rPr lang="ru-RU" sz="2400" dirty="0" err="1" smtClean="0"/>
              <a:t>педагогічної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інтернатури</a:t>
            </a:r>
            <a:r>
              <a:rPr lang="ru-RU" sz="2400" dirty="0" smtClean="0"/>
              <a:t> з </a:t>
            </a:r>
            <a:r>
              <a:rPr lang="ru-RU" sz="2400" dirty="0" err="1" smtClean="0"/>
              <a:t>тривалістю</a:t>
            </a:r>
            <a:r>
              <a:rPr lang="ru-RU" sz="2400" dirty="0" smtClean="0"/>
              <a:t> 9 </a:t>
            </a:r>
            <a:r>
              <a:rPr lang="ru-RU" sz="2400" dirty="0" err="1" smtClean="0"/>
              <a:t>місяців</a:t>
            </a:r>
            <a:r>
              <a:rPr lang="ru-RU" sz="2400" dirty="0" smtClean="0"/>
              <a:t> </a:t>
            </a:r>
            <a:r>
              <a:rPr lang="ru-RU" sz="2400" dirty="0" err="1" smtClean="0"/>
              <a:t>може</a:t>
            </a:r>
            <a:r>
              <a:rPr lang="ru-RU" sz="2400" dirty="0" smtClean="0"/>
              <a:t> </a:t>
            </a:r>
            <a:r>
              <a:rPr lang="ru-RU" sz="2400" dirty="0" err="1" smtClean="0"/>
              <a:t>мати</a:t>
            </a:r>
            <a:r>
              <a:rPr lang="ru-RU" sz="2400" dirty="0" smtClean="0"/>
              <a:t> </a:t>
            </a:r>
            <a:r>
              <a:rPr lang="ru-RU" sz="2400" dirty="0" err="1" smtClean="0"/>
              <a:t>чітко</a:t>
            </a:r>
            <a:r>
              <a:rPr lang="ru-RU" sz="2400" dirty="0" smtClean="0"/>
              <a:t> </a:t>
            </a:r>
            <a:r>
              <a:rPr lang="ru-RU" sz="2400" dirty="0" err="1" smtClean="0"/>
              <a:t>визначені</a:t>
            </a:r>
            <a:r>
              <a:rPr lang="ru-RU" sz="2400" dirty="0" smtClean="0"/>
              <a:t> </a:t>
            </a:r>
            <a:r>
              <a:rPr lang="ru-RU" sz="2400" dirty="0" err="1" smtClean="0"/>
              <a:t>етапи</a:t>
            </a:r>
            <a:r>
              <a:rPr lang="ru-RU" sz="2400" dirty="0" smtClean="0"/>
              <a:t> та </a:t>
            </a:r>
            <a:r>
              <a:rPr lang="ru-RU" sz="2400" dirty="0" err="1" smtClean="0"/>
              <a:t>завдання</a:t>
            </a:r>
            <a:r>
              <a:rPr lang="ru-RU" sz="2400" dirty="0" smtClean="0"/>
              <a:t> для кожного </a:t>
            </a:r>
            <a:r>
              <a:rPr lang="ru-RU" sz="2400" dirty="0" err="1" smtClean="0"/>
              <a:t>місяця</a:t>
            </a:r>
            <a:r>
              <a:rPr lang="ru-RU" sz="2400" dirty="0" smtClean="0"/>
              <a:t>, </a:t>
            </a:r>
            <a:r>
              <a:rPr lang="ru-RU" sz="2400" dirty="0" err="1" smtClean="0"/>
              <a:t>наприклад</a:t>
            </a:r>
            <a:r>
              <a:rPr lang="ru-RU" sz="2400" dirty="0" smtClean="0"/>
              <a:t>: </a:t>
            </a:r>
          </a:p>
          <a:p>
            <a:endParaRPr lang="ru-RU" sz="2400" b="1" dirty="0"/>
          </a:p>
          <a:p>
            <a:r>
              <a:rPr lang="ru-RU" sz="2400" b="1" dirty="0" smtClean="0"/>
              <a:t>ВЕРЕСЕНЬ:</a:t>
            </a:r>
            <a:r>
              <a:rPr lang="ru-RU" sz="2400" dirty="0" smtClean="0"/>
              <a:t> </a:t>
            </a:r>
            <a:r>
              <a:rPr lang="ru-RU" sz="2400" dirty="0" err="1" smtClean="0"/>
              <a:t>ознайомлення</a:t>
            </a:r>
            <a:r>
              <a:rPr lang="ru-RU" sz="2400" dirty="0" smtClean="0"/>
              <a:t> з </a:t>
            </a:r>
            <a:r>
              <a:rPr lang="ru-RU" sz="2400" dirty="0" err="1" smtClean="0"/>
              <a:t>освітнім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процесом</a:t>
            </a:r>
            <a:r>
              <a:rPr lang="ru-RU" sz="2400" dirty="0" smtClean="0"/>
              <a:t> і </a:t>
            </a:r>
            <a:r>
              <a:rPr lang="ru-RU" sz="2400" dirty="0" err="1" smtClean="0"/>
              <a:t>документацією</a:t>
            </a:r>
            <a:r>
              <a:rPr lang="ru-RU" sz="2400" dirty="0" smtClean="0"/>
              <a:t>, </a:t>
            </a:r>
            <a:r>
              <a:rPr lang="ru-RU" sz="2400" dirty="0" err="1" smtClean="0"/>
              <a:t>встановлення</a:t>
            </a:r>
            <a:r>
              <a:rPr lang="ru-RU" sz="2400" dirty="0" smtClean="0"/>
              <a:t> контакту з наставником. 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/>
              <a:t>ЖОВТЕНЬ - ЛЮТИЙ</a:t>
            </a:r>
            <a:r>
              <a:rPr lang="ru-RU" sz="2400" dirty="0" smtClean="0"/>
              <a:t>: практика </a:t>
            </a:r>
            <a:r>
              <a:rPr lang="ru-RU" sz="2400" dirty="0" err="1" smtClean="0"/>
              <a:t>викладання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під</a:t>
            </a:r>
            <a:r>
              <a:rPr lang="ru-RU" sz="2400" dirty="0" smtClean="0"/>
              <a:t> </a:t>
            </a:r>
            <a:r>
              <a:rPr lang="ru-RU" sz="2400" dirty="0" err="1" smtClean="0"/>
              <a:t>наглядом</a:t>
            </a:r>
            <a:r>
              <a:rPr lang="ru-RU" sz="2400" dirty="0" smtClean="0"/>
              <a:t> наставника, участь у </a:t>
            </a:r>
            <a:r>
              <a:rPr lang="ru-RU" sz="2400" dirty="0" err="1" smtClean="0"/>
              <a:t>семінарах</a:t>
            </a:r>
            <a:r>
              <a:rPr lang="ru-RU" sz="2400" dirty="0" smtClean="0"/>
              <a:t> з методики </a:t>
            </a:r>
            <a:r>
              <a:rPr lang="ru-RU" sz="2400" dirty="0" err="1" smtClean="0"/>
              <a:t>викладання</a:t>
            </a:r>
            <a:r>
              <a:rPr lang="ru-RU" sz="2400" dirty="0" smtClean="0"/>
              <a:t>. </a:t>
            </a:r>
          </a:p>
          <a:p>
            <a:r>
              <a:rPr lang="ru-RU" sz="2400" b="1" dirty="0" smtClean="0"/>
              <a:t>БЕРЕЗЕНЬ - КВІТЕНЬ</a:t>
            </a:r>
            <a:r>
              <a:rPr lang="ru-RU" sz="2400" dirty="0" smtClean="0"/>
              <a:t>: </a:t>
            </a:r>
            <a:r>
              <a:rPr lang="ru-RU" sz="2400" dirty="0" err="1" smtClean="0"/>
              <a:t>самостійне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викладання</a:t>
            </a:r>
            <a:r>
              <a:rPr lang="ru-RU" sz="2400" dirty="0" smtClean="0"/>
              <a:t>, </a:t>
            </a:r>
            <a:r>
              <a:rPr lang="ru-RU" sz="2400" dirty="0" err="1" smtClean="0"/>
              <a:t>регулярні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консультації</a:t>
            </a:r>
            <a:r>
              <a:rPr lang="ru-RU" sz="2400" dirty="0" smtClean="0"/>
              <a:t> з наставником, </a:t>
            </a:r>
            <a:r>
              <a:rPr lang="ru-RU" sz="2400" dirty="0" err="1" smtClean="0"/>
              <a:t>проміжна</a:t>
            </a:r>
            <a:r>
              <a:rPr lang="ru-RU" sz="2400" dirty="0" smtClean="0"/>
              <a:t> </a:t>
            </a:r>
            <a:r>
              <a:rPr lang="ru-RU" sz="2400" dirty="0" err="1" smtClean="0"/>
              <a:t>оцінка</a:t>
            </a:r>
            <a:r>
              <a:rPr lang="ru-RU" sz="2400" dirty="0" smtClean="0"/>
              <a:t>. </a:t>
            </a:r>
          </a:p>
          <a:p>
            <a:r>
              <a:rPr lang="ru-RU" sz="2400" b="1" dirty="0" smtClean="0"/>
              <a:t>ТРАВЕНЬ</a:t>
            </a:r>
            <a:r>
              <a:rPr lang="ru-RU" sz="2400" dirty="0" smtClean="0"/>
              <a:t>: </a:t>
            </a:r>
            <a:r>
              <a:rPr lang="ru-RU" sz="2400" dirty="0" err="1" smtClean="0"/>
              <a:t>підсумкова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оцінка</a:t>
            </a:r>
            <a:r>
              <a:rPr lang="ru-RU" sz="2400" dirty="0" smtClean="0"/>
              <a:t>, </a:t>
            </a:r>
            <a:r>
              <a:rPr lang="ru-RU" sz="2400" dirty="0" err="1" smtClean="0"/>
              <a:t>обговорення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досягнень</a:t>
            </a:r>
            <a:r>
              <a:rPr lang="ru-RU" sz="2400" dirty="0" smtClean="0"/>
              <a:t> і </a:t>
            </a:r>
            <a:r>
              <a:rPr lang="ru-RU" sz="2400" dirty="0" err="1" smtClean="0"/>
              <a:t>подальших</a:t>
            </a:r>
            <a:r>
              <a:rPr lang="ru-RU" sz="2400" dirty="0" smtClean="0"/>
              <a:t> </a:t>
            </a:r>
            <a:r>
              <a:rPr lang="ru-RU" sz="2400" dirty="0" err="1" smtClean="0"/>
              <a:t>кроків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професійного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розвитку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641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69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045" y="5699420"/>
            <a:ext cx="4743449" cy="3562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2246" y="876300"/>
            <a:ext cx="17423508" cy="90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3155" marR="1092835" indent="-13335">
              <a:lnSpc>
                <a:spcPct val="116300"/>
              </a:lnSpc>
              <a:spcBef>
                <a:spcPts val="95"/>
              </a:spcBef>
            </a:pPr>
            <a:r>
              <a:rPr sz="5000" spc="-325" dirty="0" err="1" smtClean="0">
                <a:solidFill>
                  <a:srgbClr val="FFFFFF"/>
                </a:solidFill>
              </a:rPr>
              <a:t>Практичні</a:t>
            </a:r>
            <a:r>
              <a:rPr sz="5000" spc="-325" dirty="0" smtClean="0">
                <a:solidFill>
                  <a:srgbClr val="FFFFFF"/>
                </a:solidFill>
              </a:rPr>
              <a:t> </a:t>
            </a:r>
            <a:r>
              <a:rPr sz="5000" spc="-285" dirty="0" err="1" smtClean="0">
                <a:solidFill>
                  <a:srgbClr val="FFFFFF"/>
                </a:solidFill>
              </a:rPr>
              <a:t>інструменти</a:t>
            </a:r>
            <a:r>
              <a:rPr lang="uk-UA" sz="5000" spc="-285" dirty="0" smtClean="0">
                <a:solidFill>
                  <a:srgbClr val="FFFFFF"/>
                </a:solidFill>
              </a:rPr>
              <a:t> для </a:t>
            </a:r>
            <a:r>
              <a:rPr sz="5000" spc="-330" dirty="0" err="1" smtClean="0">
                <a:solidFill>
                  <a:srgbClr val="FFFFFF"/>
                </a:solidFill>
              </a:rPr>
              <a:t>реалізації</a:t>
            </a:r>
            <a:r>
              <a:rPr sz="5000" spc="-254" dirty="0" smtClean="0">
                <a:solidFill>
                  <a:srgbClr val="FFFFFF"/>
                </a:solidFill>
              </a:rPr>
              <a:t> </a:t>
            </a:r>
            <a:r>
              <a:rPr lang="uk-UA" sz="5000" spc="-385" dirty="0" smtClean="0">
                <a:solidFill>
                  <a:srgbClr val="FFFFFF"/>
                </a:solidFill>
              </a:rPr>
              <a:t>ПРОГРАМИ</a:t>
            </a:r>
            <a:endParaRPr sz="50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5105400" y="2175048"/>
            <a:ext cx="9906000" cy="100796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b="1" dirty="0" smtClean="0">
                <a:solidFill>
                  <a:srgbClr val="FFFF00"/>
                </a:solidFill>
              </a:rPr>
              <a:t>На </a:t>
            </a:r>
            <a:r>
              <a:rPr lang="uk-UA" sz="5400" b="1" dirty="0" err="1" smtClean="0">
                <a:solidFill>
                  <a:srgbClr val="FFFF00"/>
                </a:solidFill>
              </a:rPr>
              <a:t>вебінарі</a:t>
            </a:r>
            <a:r>
              <a:rPr lang="uk-UA" sz="5400" b="1" dirty="0" smtClean="0">
                <a:solidFill>
                  <a:srgbClr val="FFFF00"/>
                </a:solidFill>
              </a:rPr>
              <a:t> </a:t>
            </a:r>
            <a:r>
              <a:rPr lang="uk-UA" sz="5400" b="1" dirty="0">
                <a:solidFill>
                  <a:srgbClr val="FFFF00"/>
                </a:solidFill>
              </a:rPr>
              <a:t>29.04.2026</a:t>
            </a: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995034" y="3287860"/>
            <a:ext cx="17423508" cy="17972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113155" marR="1092835" indent="-13335" algn="ctr">
              <a:lnSpc>
                <a:spcPct val="116300"/>
              </a:lnSpc>
              <a:spcBef>
                <a:spcPts val="95"/>
              </a:spcBef>
            </a:pPr>
            <a:r>
              <a:rPr lang="ru-RU" sz="5000" spc="-325" dirty="0" smtClean="0">
                <a:solidFill>
                  <a:srgbClr val="FFFFFF"/>
                </a:solidFill>
              </a:rPr>
              <a:t>«ЯКЩО ТЕБЕ ПРИЗНАЧИЛИ НАСТАВНИКОМ: </a:t>
            </a:r>
            <a:r>
              <a:rPr lang="ru-RU" sz="5000" spc="-325" dirty="0" err="1" smtClean="0">
                <a:solidFill>
                  <a:srgbClr val="FFFFFF"/>
                </a:solidFill>
              </a:rPr>
              <a:t>інструкція</a:t>
            </a:r>
            <a:r>
              <a:rPr lang="ru-RU" sz="5000" spc="-325" dirty="0" smtClean="0">
                <a:solidFill>
                  <a:srgbClr val="FFFFFF"/>
                </a:solidFill>
              </a:rPr>
              <a:t> до </a:t>
            </a:r>
            <a:r>
              <a:rPr lang="ru-RU" sz="5000" spc="-325" dirty="0" err="1" smtClean="0">
                <a:solidFill>
                  <a:srgbClr val="FFFFFF"/>
                </a:solidFill>
              </a:rPr>
              <a:t>дій</a:t>
            </a:r>
            <a:r>
              <a:rPr lang="ru-RU" sz="5000" spc="-325" dirty="0" smtClean="0">
                <a:solidFill>
                  <a:srgbClr val="FFFFFF"/>
                </a:solidFill>
              </a:rPr>
              <a:t>»</a:t>
            </a:r>
            <a:endParaRPr lang="ru-RU" sz="5000" dirty="0"/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7010400" y="5937536"/>
            <a:ext cx="8763000" cy="23656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FF0000"/>
                </a:solidFill>
              </a:rPr>
              <a:t>Реєстрація: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hlinkClick r:id="rId3"/>
              </a:rPr>
              <a:t>https://forms.gle/tJCpgTdQ2PEdiRg1A</a:t>
            </a:r>
            <a:endParaRPr lang="uk-UA" sz="4000" dirty="0" smtClean="0">
              <a:solidFill>
                <a:srgbClr val="FF0000"/>
              </a:solidFill>
            </a:endParaRPr>
          </a:p>
          <a:p>
            <a:pPr algn="ctr"/>
            <a:endParaRPr lang="uk-U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84513" y="0"/>
            <a:ext cx="10601325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829" y="3278576"/>
            <a:ext cx="6023610" cy="497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500" b="1" spc="-280" dirty="0">
                <a:solidFill>
                  <a:srgbClr val="171717"/>
                </a:solidFill>
                <a:latin typeface="Tahoma"/>
                <a:cs typeface="Tahoma"/>
              </a:rPr>
              <a:t>6.</a:t>
            </a:r>
            <a:r>
              <a:rPr sz="6500" b="1" spc="-11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6500" b="1" spc="120" dirty="0">
                <a:solidFill>
                  <a:srgbClr val="171717"/>
                </a:solidFill>
                <a:latin typeface="Tahoma"/>
                <a:cs typeface="Tahoma"/>
              </a:rPr>
              <a:t>Роль </a:t>
            </a:r>
            <a:r>
              <a:rPr sz="6500" b="1" spc="40" dirty="0">
                <a:solidFill>
                  <a:srgbClr val="171717"/>
                </a:solidFill>
                <a:latin typeface="Tahoma"/>
                <a:cs typeface="Tahoma"/>
              </a:rPr>
              <a:t>адміністрації. </a:t>
            </a:r>
            <a:r>
              <a:rPr sz="6500" b="1" spc="95" dirty="0">
                <a:solidFill>
                  <a:srgbClr val="171717"/>
                </a:solidFill>
                <a:latin typeface="Tahoma"/>
                <a:cs typeface="Tahoma"/>
              </a:rPr>
              <a:t>Моніторинг, </a:t>
            </a:r>
            <a:r>
              <a:rPr sz="6500" b="1" spc="65" dirty="0">
                <a:solidFill>
                  <a:srgbClr val="171717"/>
                </a:solidFill>
                <a:latin typeface="Tahoma"/>
                <a:cs typeface="Tahoma"/>
              </a:rPr>
              <a:t>підтримка, </a:t>
            </a:r>
            <a:r>
              <a:rPr sz="6500" b="1" spc="50" dirty="0">
                <a:solidFill>
                  <a:srgbClr val="171717"/>
                </a:solidFill>
                <a:latin typeface="Tahoma"/>
                <a:cs typeface="Tahoma"/>
              </a:rPr>
              <a:t>звітність</a:t>
            </a:r>
            <a:endParaRPr sz="65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921125" cy="3153410"/>
          </a:xfrm>
          <a:custGeom>
            <a:avLst/>
            <a:gdLst/>
            <a:ahLst/>
            <a:cxnLst/>
            <a:rect l="l" t="t" r="r" b="b"/>
            <a:pathLst>
              <a:path w="3921125" h="3153410">
                <a:moveTo>
                  <a:pt x="1916091" y="3102526"/>
                </a:moveTo>
                <a:lnTo>
                  <a:pt x="790199" y="3102526"/>
                </a:lnTo>
                <a:lnTo>
                  <a:pt x="480979" y="3013626"/>
                </a:lnTo>
                <a:lnTo>
                  <a:pt x="438165" y="2988226"/>
                </a:lnTo>
                <a:lnTo>
                  <a:pt x="353633" y="2962826"/>
                </a:lnTo>
                <a:lnTo>
                  <a:pt x="311931" y="2937426"/>
                </a:lnTo>
                <a:lnTo>
                  <a:pt x="270616" y="2924726"/>
                </a:lnTo>
                <a:lnTo>
                  <a:pt x="229695" y="2899326"/>
                </a:lnTo>
                <a:lnTo>
                  <a:pt x="189177" y="2886626"/>
                </a:lnTo>
                <a:lnTo>
                  <a:pt x="109376" y="2835826"/>
                </a:lnTo>
                <a:lnTo>
                  <a:pt x="70109" y="2810426"/>
                </a:lnTo>
                <a:lnTo>
                  <a:pt x="31276" y="2797726"/>
                </a:lnTo>
                <a:lnTo>
                  <a:pt x="0" y="2776912"/>
                </a:lnTo>
                <a:lnTo>
                  <a:pt x="0" y="0"/>
                </a:lnTo>
                <a:lnTo>
                  <a:pt x="3853031" y="0"/>
                </a:lnTo>
                <a:lnTo>
                  <a:pt x="3859067" y="29126"/>
                </a:lnTo>
                <a:lnTo>
                  <a:pt x="3868797" y="79926"/>
                </a:lnTo>
                <a:lnTo>
                  <a:pt x="3877722" y="118026"/>
                </a:lnTo>
                <a:lnTo>
                  <a:pt x="3885834" y="168826"/>
                </a:lnTo>
                <a:lnTo>
                  <a:pt x="3893124" y="206926"/>
                </a:lnTo>
                <a:lnTo>
                  <a:pt x="3899586" y="257726"/>
                </a:lnTo>
                <a:lnTo>
                  <a:pt x="3905212" y="308526"/>
                </a:lnTo>
                <a:lnTo>
                  <a:pt x="3909993" y="346626"/>
                </a:lnTo>
                <a:lnTo>
                  <a:pt x="3913923" y="397426"/>
                </a:lnTo>
                <a:lnTo>
                  <a:pt x="3916993" y="448226"/>
                </a:lnTo>
                <a:lnTo>
                  <a:pt x="3919195" y="499026"/>
                </a:lnTo>
                <a:lnTo>
                  <a:pt x="3920522" y="549826"/>
                </a:lnTo>
                <a:lnTo>
                  <a:pt x="3920966" y="587926"/>
                </a:lnTo>
                <a:lnTo>
                  <a:pt x="3920522" y="638726"/>
                </a:lnTo>
                <a:lnTo>
                  <a:pt x="3919195" y="689526"/>
                </a:lnTo>
                <a:lnTo>
                  <a:pt x="3916993" y="740326"/>
                </a:lnTo>
                <a:lnTo>
                  <a:pt x="3913923" y="778426"/>
                </a:lnTo>
                <a:lnTo>
                  <a:pt x="3909993" y="829226"/>
                </a:lnTo>
                <a:lnTo>
                  <a:pt x="3905212" y="880026"/>
                </a:lnTo>
                <a:lnTo>
                  <a:pt x="3899586" y="930826"/>
                </a:lnTo>
                <a:lnTo>
                  <a:pt x="3893124" y="968926"/>
                </a:lnTo>
                <a:lnTo>
                  <a:pt x="3885834" y="1019726"/>
                </a:lnTo>
                <a:lnTo>
                  <a:pt x="3877722" y="1057826"/>
                </a:lnTo>
                <a:lnTo>
                  <a:pt x="3868797" y="1108626"/>
                </a:lnTo>
                <a:lnTo>
                  <a:pt x="3859067" y="1159426"/>
                </a:lnTo>
                <a:lnTo>
                  <a:pt x="3848539" y="1197526"/>
                </a:lnTo>
                <a:lnTo>
                  <a:pt x="3837221" y="1248326"/>
                </a:lnTo>
                <a:lnTo>
                  <a:pt x="3825121" y="1286426"/>
                </a:lnTo>
                <a:lnTo>
                  <a:pt x="3812247" y="1337226"/>
                </a:lnTo>
                <a:lnTo>
                  <a:pt x="3798606" y="1375326"/>
                </a:lnTo>
                <a:lnTo>
                  <a:pt x="3784206" y="1426126"/>
                </a:lnTo>
                <a:lnTo>
                  <a:pt x="3769056" y="1464226"/>
                </a:lnTo>
                <a:lnTo>
                  <a:pt x="3753161" y="1502326"/>
                </a:lnTo>
                <a:lnTo>
                  <a:pt x="3736532" y="1553126"/>
                </a:lnTo>
                <a:lnTo>
                  <a:pt x="3719174" y="1591226"/>
                </a:lnTo>
                <a:lnTo>
                  <a:pt x="3701096" y="1629326"/>
                </a:lnTo>
                <a:lnTo>
                  <a:pt x="3682306" y="1680126"/>
                </a:lnTo>
                <a:lnTo>
                  <a:pt x="3662812" y="1718226"/>
                </a:lnTo>
                <a:lnTo>
                  <a:pt x="3642620" y="1756326"/>
                </a:lnTo>
                <a:lnTo>
                  <a:pt x="3621740" y="1794426"/>
                </a:lnTo>
                <a:lnTo>
                  <a:pt x="3600178" y="1832526"/>
                </a:lnTo>
                <a:lnTo>
                  <a:pt x="3577943" y="1870626"/>
                </a:lnTo>
                <a:lnTo>
                  <a:pt x="3555042" y="1908726"/>
                </a:lnTo>
                <a:lnTo>
                  <a:pt x="3531483" y="1946826"/>
                </a:lnTo>
                <a:lnTo>
                  <a:pt x="3507274" y="1984926"/>
                </a:lnTo>
                <a:lnTo>
                  <a:pt x="3482423" y="2023026"/>
                </a:lnTo>
                <a:lnTo>
                  <a:pt x="3456936" y="2061126"/>
                </a:lnTo>
                <a:lnTo>
                  <a:pt x="3430823" y="2099226"/>
                </a:lnTo>
                <a:lnTo>
                  <a:pt x="3404090" y="2137326"/>
                </a:lnTo>
                <a:lnTo>
                  <a:pt x="3376746" y="2175426"/>
                </a:lnTo>
                <a:lnTo>
                  <a:pt x="3348798" y="2213526"/>
                </a:lnTo>
                <a:lnTo>
                  <a:pt x="3320255" y="2238926"/>
                </a:lnTo>
                <a:lnTo>
                  <a:pt x="3291123" y="2277026"/>
                </a:lnTo>
                <a:lnTo>
                  <a:pt x="3261411" y="2315126"/>
                </a:lnTo>
                <a:lnTo>
                  <a:pt x="3231126" y="2340526"/>
                </a:lnTo>
                <a:lnTo>
                  <a:pt x="3200276" y="2378626"/>
                </a:lnTo>
                <a:lnTo>
                  <a:pt x="3168869" y="2404026"/>
                </a:lnTo>
                <a:lnTo>
                  <a:pt x="3136912" y="2442126"/>
                </a:lnTo>
                <a:lnTo>
                  <a:pt x="3104414" y="2467526"/>
                </a:lnTo>
                <a:lnTo>
                  <a:pt x="3071382" y="2505626"/>
                </a:lnTo>
                <a:lnTo>
                  <a:pt x="3037824" y="2531026"/>
                </a:lnTo>
                <a:lnTo>
                  <a:pt x="3003748" y="2556426"/>
                </a:lnTo>
                <a:lnTo>
                  <a:pt x="2969161" y="2581826"/>
                </a:lnTo>
                <a:lnTo>
                  <a:pt x="2934071" y="2619926"/>
                </a:lnTo>
                <a:lnTo>
                  <a:pt x="2898486" y="2645326"/>
                </a:lnTo>
                <a:lnTo>
                  <a:pt x="2825862" y="2696126"/>
                </a:lnTo>
                <a:lnTo>
                  <a:pt x="2751350" y="2746926"/>
                </a:lnTo>
                <a:lnTo>
                  <a:pt x="2675014" y="2797726"/>
                </a:lnTo>
                <a:lnTo>
                  <a:pt x="2636180" y="2810426"/>
                </a:lnTo>
                <a:lnTo>
                  <a:pt x="2596914" y="2835826"/>
                </a:lnTo>
                <a:lnTo>
                  <a:pt x="2517113" y="2886626"/>
                </a:lnTo>
                <a:lnTo>
                  <a:pt x="2476594" y="2899326"/>
                </a:lnTo>
                <a:lnTo>
                  <a:pt x="2435674" y="2924726"/>
                </a:lnTo>
                <a:lnTo>
                  <a:pt x="2394358" y="2937426"/>
                </a:lnTo>
                <a:lnTo>
                  <a:pt x="2352657" y="2962826"/>
                </a:lnTo>
                <a:lnTo>
                  <a:pt x="2268125" y="2988226"/>
                </a:lnTo>
                <a:lnTo>
                  <a:pt x="2225311" y="3013626"/>
                </a:lnTo>
                <a:lnTo>
                  <a:pt x="1916091" y="3102526"/>
                </a:lnTo>
                <a:close/>
              </a:path>
              <a:path w="3921125" h="3153410">
                <a:moveTo>
                  <a:pt x="1778896" y="3127926"/>
                </a:moveTo>
                <a:lnTo>
                  <a:pt x="927393" y="3127926"/>
                </a:lnTo>
                <a:lnTo>
                  <a:pt x="835639" y="3102526"/>
                </a:lnTo>
                <a:lnTo>
                  <a:pt x="1870650" y="3102526"/>
                </a:lnTo>
                <a:lnTo>
                  <a:pt x="1778896" y="3127926"/>
                </a:lnTo>
                <a:close/>
              </a:path>
              <a:path w="3921125" h="3153410">
                <a:moveTo>
                  <a:pt x="1686031" y="3140626"/>
                </a:moveTo>
                <a:lnTo>
                  <a:pt x="1020259" y="3140626"/>
                </a:lnTo>
                <a:lnTo>
                  <a:pt x="973691" y="3127926"/>
                </a:lnTo>
                <a:lnTo>
                  <a:pt x="1732599" y="3127926"/>
                </a:lnTo>
                <a:lnTo>
                  <a:pt x="1686031" y="3140626"/>
                </a:lnTo>
                <a:close/>
              </a:path>
              <a:path w="3921125" h="3153410">
                <a:moveTo>
                  <a:pt x="1592116" y="3153326"/>
                </a:moveTo>
                <a:lnTo>
                  <a:pt x="1114174" y="3153326"/>
                </a:lnTo>
                <a:lnTo>
                  <a:pt x="1067089" y="3140626"/>
                </a:lnTo>
                <a:lnTo>
                  <a:pt x="1639201" y="3140626"/>
                </a:lnTo>
                <a:lnTo>
                  <a:pt x="1592116" y="3153326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23726" y="7129756"/>
            <a:ext cx="1064895" cy="2129155"/>
          </a:xfrm>
          <a:custGeom>
            <a:avLst/>
            <a:gdLst/>
            <a:ahLst/>
            <a:cxnLst/>
            <a:rect l="l" t="t" r="r" b="b"/>
            <a:pathLst>
              <a:path w="1064894" h="2129154">
                <a:moveTo>
                  <a:pt x="1064273" y="2128543"/>
                </a:moveTo>
                <a:lnTo>
                  <a:pt x="1015555" y="2127448"/>
                </a:lnTo>
                <a:lnTo>
                  <a:pt x="967401" y="2124194"/>
                </a:lnTo>
                <a:lnTo>
                  <a:pt x="919856" y="2118828"/>
                </a:lnTo>
                <a:lnTo>
                  <a:pt x="872967" y="2111396"/>
                </a:lnTo>
                <a:lnTo>
                  <a:pt x="826781" y="2101947"/>
                </a:lnTo>
                <a:lnTo>
                  <a:pt x="781346" y="2090526"/>
                </a:lnTo>
                <a:lnTo>
                  <a:pt x="736707" y="2077182"/>
                </a:lnTo>
                <a:lnTo>
                  <a:pt x="692912" y="2061960"/>
                </a:lnTo>
                <a:lnTo>
                  <a:pt x="650009" y="2044907"/>
                </a:lnTo>
                <a:lnTo>
                  <a:pt x="608043" y="2026072"/>
                </a:lnTo>
                <a:lnTo>
                  <a:pt x="567062" y="2005500"/>
                </a:lnTo>
                <a:lnTo>
                  <a:pt x="527113" y="1983239"/>
                </a:lnTo>
                <a:lnTo>
                  <a:pt x="488243" y="1959335"/>
                </a:lnTo>
                <a:lnTo>
                  <a:pt x="450498" y="1933836"/>
                </a:lnTo>
                <a:lnTo>
                  <a:pt x="413927" y="1906789"/>
                </a:lnTo>
                <a:lnTo>
                  <a:pt x="378575" y="1878240"/>
                </a:lnTo>
                <a:lnTo>
                  <a:pt x="344489" y="1848236"/>
                </a:lnTo>
                <a:lnTo>
                  <a:pt x="311718" y="1816825"/>
                </a:lnTo>
                <a:lnTo>
                  <a:pt x="280306" y="1784053"/>
                </a:lnTo>
                <a:lnTo>
                  <a:pt x="250303" y="1749968"/>
                </a:lnTo>
                <a:lnTo>
                  <a:pt x="221754" y="1714616"/>
                </a:lnTo>
                <a:lnTo>
                  <a:pt x="194706" y="1678044"/>
                </a:lnTo>
                <a:lnTo>
                  <a:pt x="169207" y="1640300"/>
                </a:lnTo>
                <a:lnTo>
                  <a:pt x="145304" y="1601430"/>
                </a:lnTo>
                <a:lnTo>
                  <a:pt x="123043" y="1561481"/>
                </a:lnTo>
                <a:lnTo>
                  <a:pt x="102471" y="1520500"/>
                </a:lnTo>
                <a:lnTo>
                  <a:pt x="83635" y="1478534"/>
                </a:lnTo>
                <a:lnTo>
                  <a:pt x="66583" y="1435630"/>
                </a:lnTo>
                <a:lnTo>
                  <a:pt x="51361" y="1391836"/>
                </a:lnTo>
                <a:lnTo>
                  <a:pt x="38016" y="1347197"/>
                </a:lnTo>
                <a:lnTo>
                  <a:pt x="26596" y="1301761"/>
                </a:lnTo>
                <a:lnTo>
                  <a:pt x="17146" y="1255576"/>
                </a:lnTo>
                <a:lnTo>
                  <a:pt x="9715" y="1208687"/>
                </a:lnTo>
                <a:lnTo>
                  <a:pt x="4349" y="1161142"/>
                </a:lnTo>
                <a:lnTo>
                  <a:pt x="1095" y="1112988"/>
                </a:lnTo>
                <a:lnTo>
                  <a:pt x="0" y="1064272"/>
                </a:lnTo>
                <a:lnTo>
                  <a:pt x="1095" y="1015555"/>
                </a:lnTo>
                <a:lnTo>
                  <a:pt x="4349" y="967401"/>
                </a:lnTo>
                <a:lnTo>
                  <a:pt x="9715" y="919856"/>
                </a:lnTo>
                <a:lnTo>
                  <a:pt x="17146" y="872967"/>
                </a:lnTo>
                <a:lnTo>
                  <a:pt x="26596" y="826782"/>
                </a:lnTo>
                <a:lnTo>
                  <a:pt x="38016" y="781346"/>
                </a:lnTo>
                <a:lnTo>
                  <a:pt x="51361" y="736707"/>
                </a:lnTo>
                <a:lnTo>
                  <a:pt x="66583" y="692913"/>
                </a:lnTo>
                <a:lnTo>
                  <a:pt x="83635" y="650009"/>
                </a:lnTo>
                <a:lnTo>
                  <a:pt x="102471" y="608043"/>
                </a:lnTo>
                <a:lnTo>
                  <a:pt x="123043" y="567062"/>
                </a:lnTo>
                <a:lnTo>
                  <a:pt x="145304" y="527113"/>
                </a:lnTo>
                <a:lnTo>
                  <a:pt x="169207" y="488243"/>
                </a:lnTo>
                <a:lnTo>
                  <a:pt x="194706" y="450498"/>
                </a:lnTo>
                <a:lnTo>
                  <a:pt x="221754" y="413927"/>
                </a:lnTo>
                <a:lnTo>
                  <a:pt x="250303" y="378575"/>
                </a:lnTo>
                <a:lnTo>
                  <a:pt x="280306" y="344489"/>
                </a:lnTo>
                <a:lnTo>
                  <a:pt x="311718" y="311717"/>
                </a:lnTo>
                <a:lnTo>
                  <a:pt x="344489" y="280306"/>
                </a:lnTo>
                <a:lnTo>
                  <a:pt x="378575" y="250303"/>
                </a:lnTo>
                <a:lnTo>
                  <a:pt x="413927" y="221754"/>
                </a:lnTo>
                <a:lnTo>
                  <a:pt x="450498" y="194706"/>
                </a:lnTo>
                <a:lnTo>
                  <a:pt x="488243" y="169207"/>
                </a:lnTo>
                <a:lnTo>
                  <a:pt x="527113" y="145304"/>
                </a:lnTo>
                <a:lnTo>
                  <a:pt x="567062" y="123043"/>
                </a:lnTo>
                <a:lnTo>
                  <a:pt x="608043" y="102471"/>
                </a:lnTo>
                <a:lnTo>
                  <a:pt x="650009" y="83635"/>
                </a:lnTo>
                <a:lnTo>
                  <a:pt x="692912" y="66583"/>
                </a:lnTo>
                <a:lnTo>
                  <a:pt x="736707" y="51361"/>
                </a:lnTo>
                <a:lnTo>
                  <a:pt x="781346" y="38016"/>
                </a:lnTo>
                <a:lnTo>
                  <a:pt x="826781" y="26596"/>
                </a:lnTo>
                <a:lnTo>
                  <a:pt x="872967" y="17146"/>
                </a:lnTo>
                <a:lnTo>
                  <a:pt x="919856" y="9715"/>
                </a:lnTo>
                <a:lnTo>
                  <a:pt x="967401" y="4349"/>
                </a:lnTo>
                <a:lnTo>
                  <a:pt x="1015555" y="1095"/>
                </a:lnTo>
                <a:lnTo>
                  <a:pt x="1064273" y="0"/>
                </a:lnTo>
                <a:lnTo>
                  <a:pt x="1064273" y="2128543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00369" y="1412588"/>
            <a:ext cx="546544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b="0" spc="-690" dirty="0">
                <a:solidFill>
                  <a:srgbClr val="171717"/>
                </a:solidFill>
                <a:latin typeface="Tahoma"/>
                <a:cs typeface="Tahoma"/>
              </a:rPr>
              <a:t>1.</a:t>
            </a:r>
            <a:r>
              <a:rPr sz="4900" b="0" spc="-104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spc="90" dirty="0">
                <a:solidFill>
                  <a:srgbClr val="171717"/>
                </a:solidFill>
              </a:rPr>
              <a:t>Документообіг</a:t>
            </a:r>
            <a:endParaRPr sz="4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1450" y="2155538"/>
            <a:ext cx="13328650" cy="534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9975" indent="-547370">
              <a:lnSpc>
                <a:spcPts val="5865"/>
              </a:lnSpc>
              <a:spcBef>
                <a:spcPts val="100"/>
              </a:spcBef>
              <a:buFont typeface="Tahoma"/>
              <a:buAutoNum type="arabicPeriod" startAt="2"/>
              <a:tabLst>
                <a:tab pos="1069975" algn="l"/>
              </a:tabLst>
            </a:pPr>
            <a:r>
              <a:rPr sz="4900" b="1" spc="75" dirty="0">
                <a:solidFill>
                  <a:srgbClr val="171717"/>
                </a:solidFill>
                <a:latin typeface="Tahoma"/>
                <a:cs typeface="Tahoma"/>
              </a:rPr>
              <a:t>Координація,</a:t>
            </a:r>
            <a:r>
              <a:rPr sz="4900" b="1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а</a:t>
            </a:r>
            <a:r>
              <a:rPr sz="4900" b="1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spc="175" dirty="0">
                <a:solidFill>
                  <a:srgbClr val="171717"/>
                </a:solidFill>
                <a:latin typeface="Tahoma"/>
                <a:cs typeface="Tahoma"/>
              </a:rPr>
              <a:t>не</a:t>
            </a:r>
            <a:r>
              <a:rPr sz="4900" b="1" spc="-9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spc="70" dirty="0">
                <a:solidFill>
                  <a:srgbClr val="171717"/>
                </a:solidFill>
                <a:latin typeface="Tahoma"/>
                <a:cs typeface="Tahoma"/>
              </a:rPr>
              <a:t>контроль</a:t>
            </a:r>
            <a:endParaRPr sz="4900">
              <a:latin typeface="Tahoma"/>
              <a:cs typeface="Tahoma"/>
            </a:endParaRPr>
          </a:p>
          <a:p>
            <a:pPr marL="1069975" marR="5080" indent="-545465">
              <a:lnSpc>
                <a:spcPts val="5850"/>
              </a:lnSpc>
              <a:spcBef>
                <a:spcPts val="204"/>
              </a:spcBef>
              <a:buFont typeface="Tahoma"/>
              <a:buAutoNum type="arabicPeriod" startAt="2"/>
              <a:tabLst>
                <a:tab pos="1069975" algn="l"/>
                <a:tab pos="6694170" algn="l"/>
                <a:tab pos="11018520" algn="l"/>
              </a:tabLst>
            </a:pPr>
            <a:r>
              <a:rPr sz="4900" b="1" spc="110" dirty="0">
                <a:solidFill>
                  <a:srgbClr val="171717"/>
                </a:solidFill>
                <a:latin typeface="Tahoma"/>
                <a:cs typeface="Tahoma"/>
              </a:rPr>
              <a:t>Моніторинг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-10" dirty="0">
                <a:solidFill>
                  <a:srgbClr val="171717"/>
                </a:solidFill>
                <a:latin typeface="Tahoma"/>
                <a:cs typeface="Tahoma"/>
              </a:rPr>
              <a:t>шляхом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100" dirty="0">
                <a:solidFill>
                  <a:srgbClr val="171717"/>
                </a:solidFill>
                <a:latin typeface="Tahoma"/>
                <a:cs typeface="Tahoma"/>
              </a:rPr>
              <a:t>обміну </a:t>
            </a:r>
            <a:r>
              <a:rPr sz="4900" b="1" spc="50" dirty="0">
                <a:solidFill>
                  <a:srgbClr val="171717"/>
                </a:solidFill>
                <a:latin typeface="Tahoma"/>
                <a:cs typeface="Tahoma"/>
              </a:rPr>
              <a:t>інформацією</a:t>
            </a:r>
            <a:r>
              <a:rPr sz="4900" b="1" spc="-1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4900" b="1" spc="-10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spc="135" dirty="0">
                <a:solidFill>
                  <a:srgbClr val="171717"/>
                </a:solidFill>
                <a:latin typeface="Tahoma"/>
                <a:cs typeface="Tahoma"/>
              </a:rPr>
              <a:t>спостереженням</a:t>
            </a:r>
            <a:endParaRPr sz="4900">
              <a:latin typeface="Tahoma"/>
              <a:cs typeface="Tahoma"/>
            </a:endParaRPr>
          </a:p>
          <a:p>
            <a:pPr marL="1069975" marR="5080" indent="-605790">
              <a:lnSpc>
                <a:spcPts val="5850"/>
              </a:lnSpc>
              <a:buFont typeface="Tahoma"/>
              <a:buAutoNum type="arabicPeriod" startAt="2"/>
              <a:tabLst>
                <a:tab pos="1069975" algn="l"/>
                <a:tab pos="2904490" algn="l"/>
                <a:tab pos="6477635" algn="l"/>
                <a:tab pos="7472045" algn="l"/>
                <a:tab pos="9450070" algn="l"/>
              </a:tabLst>
            </a:pPr>
            <a:r>
              <a:rPr sz="4900" b="1" spc="-10" dirty="0">
                <a:solidFill>
                  <a:srgbClr val="171717"/>
                </a:solidFill>
                <a:latin typeface="Tahoma"/>
                <a:cs typeface="Tahoma"/>
              </a:rPr>
              <a:t>Чіткі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65" dirty="0">
                <a:solidFill>
                  <a:srgbClr val="171717"/>
                </a:solidFill>
                <a:latin typeface="Tahoma"/>
                <a:cs typeface="Tahoma"/>
              </a:rPr>
              <a:t>інструкції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-25" dirty="0">
                <a:solidFill>
                  <a:srgbClr val="171717"/>
                </a:solidFill>
                <a:latin typeface="Tahoma"/>
                <a:cs typeface="Tahoma"/>
              </a:rPr>
              <a:t>та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-10" dirty="0">
                <a:solidFill>
                  <a:srgbClr val="171717"/>
                </a:solidFill>
                <a:latin typeface="Tahoma"/>
                <a:cs typeface="Tahoma"/>
              </a:rPr>
              <a:t>чітко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	</a:t>
            </a:r>
            <a:r>
              <a:rPr sz="4900" b="1" spc="60" dirty="0">
                <a:solidFill>
                  <a:srgbClr val="171717"/>
                </a:solidFill>
                <a:latin typeface="Tahoma"/>
                <a:cs typeface="Tahoma"/>
              </a:rPr>
              <a:t>поставлена 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задача</a:t>
            </a:r>
            <a:r>
              <a:rPr sz="4900" b="1" spc="509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dirty="0">
                <a:solidFill>
                  <a:srgbClr val="171717"/>
                </a:solidFill>
                <a:latin typeface="Tahoma"/>
                <a:cs typeface="Tahoma"/>
              </a:rPr>
              <a:t>педагогу-</a:t>
            </a:r>
            <a:r>
              <a:rPr sz="4900" b="1" spc="65" dirty="0">
                <a:solidFill>
                  <a:srgbClr val="171717"/>
                </a:solidFill>
                <a:latin typeface="Tahoma"/>
                <a:cs typeface="Tahoma"/>
              </a:rPr>
              <a:t>наставнику</a:t>
            </a:r>
            <a:endParaRPr sz="4900">
              <a:latin typeface="Tahoma"/>
              <a:cs typeface="Tahoma"/>
            </a:endParaRPr>
          </a:p>
          <a:p>
            <a:pPr marL="1069975" indent="-546100">
              <a:lnSpc>
                <a:spcPts val="5660"/>
              </a:lnSpc>
              <a:buFont typeface="Tahoma"/>
              <a:buAutoNum type="arabicPeriod" startAt="2"/>
              <a:tabLst>
                <a:tab pos="1069975" algn="l"/>
              </a:tabLst>
            </a:pPr>
            <a:r>
              <a:rPr sz="4900" b="1" spc="120" dirty="0">
                <a:solidFill>
                  <a:srgbClr val="171717"/>
                </a:solidFill>
                <a:latin typeface="Tahoma"/>
                <a:cs typeface="Tahoma"/>
              </a:rPr>
              <a:t>Підведення</a:t>
            </a:r>
            <a:r>
              <a:rPr sz="4900" b="1" spc="-4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900" b="1" spc="35" dirty="0">
                <a:solidFill>
                  <a:srgbClr val="171717"/>
                </a:solidFill>
                <a:latin typeface="Tahoma"/>
                <a:cs typeface="Tahoma"/>
              </a:rPr>
              <a:t>підсумків.</a:t>
            </a:r>
            <a:endParaRPr sz="4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600" b="1" spc="100" dirty="0">
                <a:solidFill>
                  <a:srgbClr val="171717"/>
                </a:solidFill>
                <a:latin typeface="Tahoma"/>
                <a:cs typeface="Tahoma"/>
              </a:rPr>
              <a:t>ВСЕ!</a:t>
            </a:r>
            <a:endParaRPr sz="5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8129" y="1294125"/>
            <a:ext cx="13449713" cy="5792254"/>
          </a:xfrm>
          <a:custGeom>
            <a:avLst/>
            <a:gdLst/>
            <a:ahLst/>
            <a:cxnLst/>
            <a:rect l="l" t="t" r="r" b="b"/>
            <a:pathLst>
              <a:path w="13449713" h="5792254">
                <a:moveTo>
                  <a:pt x="0" y="0"/>
                </a:moveTo>
                <a:lnTo>
                  <a:pt x="13449714" y="0"/>
                </a:lnTo>
                <a:lnTo>
                  <a:pt x="13449714" y="5792254"/>
                </a:lnTo>
                <a:lnTo>
                  <a:pt x="0" y="5792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750" r="-55" b="-69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683671" y="3745578"/>
            <a:ext cx="6681602" cy="6681602"/>
          </a:xfrm>
          <a:custGeom>
            <a:avLst/>
            <a:gdLst/>
            <a:ahLst/>
            <a:cxnLst/>
            <a:rect l="l" t="t" r="r" b="b"/>
            <a:pathLst>
              <a:path w="6681602" h="6681602">
                <a:moveTo>
                  <a:pt x="0" y="0"/>
                </a:moveTo>
                <a:lnTo>
                  <a:pt x="6681603" y="0"/>
                </a:lnTo>
                <a:lnTo>
                  <a:pt x="6681603" y="6681603"/>
                </a:lnTo>
                <a:lnTo>
                  <a:pt x="0" y="66816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object 3"/>
          <p:cNvSpPr txBox="1"/>
          <p:nvPr/>
        </p:nvSpPr>
        <p:spPr>
          <a:xfrm>
            <a:off x="1066800" y="7581900"/>
            <a:ext cx="6023610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6500" b="1" spc="-280" dirty="0" smtClean="0">
                <a:solidFill>
                  <a:srgbClr val="171717"/>
                </a:solidFill>
                <a:latin typeface="Tahoma"/>
                <a:cs typeface="Tahoma"/>
              </a:rPr>
              <a:t>Ефективна комунікація</a:t>
            </a:r>
            <a:endParaRPr sz="65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7371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353" y="3974769"/>
            <a:ext cx="7738745" cy="22256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90"/>
              </a:spcBef>
            </a:pPr>
            <a:r>
              <a:rPr sz="4150" spc="-210" dirty="0">
                <a:solidFill>
                  <a:srgbClr val="171717"/>
                </a:solidFill>
              </a:rPr>
              <a:t>Як</a:t>
            </a:r>
            <a:r>
              <a:rPr sz="4150" spc="-170" dirty="0">
                <a:solidFill>
                  <a:srgbClr val="171717"/>
                </a:solidFill>
              </a:rPr>
              <a:t> </a:t>
            </a:r>
            <a:r>
              <a:rPr sz="4150" spc="-245" dirty="0">
                <a:solidFill>
                  <a:srgbClr val="171717"/>
                </a:solidFill>
              </a:rPr>
              <a:t>поставити</a:t>
            </a:r>
            <a:r>
              <a:rPr sz="4150" spc="-165" dirty="0">
                <a:solidFill>
                  <a:srgbClr val="171717"/>
                </a:solidFill>
              </a:rPr>
              <a:t> </a:t>
            </a:r>
            <a:r>
              <a:rPr sz="4150" spc="-215" dirty="0">
                <a:solidFill>
                  <a:srgbClr val="171717"/>
                </a:solidFill>
              </a:rPr>
              <a:t>чіткі</a:t>
            </a:r>
            <a:r>
              <a:rPr sz="4150" spc="-170" dirty="0">
                <a:solidFill>
                  <a:srgbClr val="171717"/>
                </a:solidFill>
              </a:rPr>
              <a:t> </a:t>
            </a:r>
            <a:r>
              <a:rPr sz="4150" spc="-204" dirty="0">
                <a:solidFill>
                  <a:srgbClr val="171717"/>
                </a:solidFill>
              </a:rPr>
              <a:t>цілі</a:t>
            </a:r>
            <a:r>
              <a:rPr sz="4150" spc="-170" dirty="0">
                <a:solidFill>
                  <a:srgbClr val="171717"/>
                </a:solidFill>
              </a:rPr>
              <a:t> </a:t>
            </a:r>
            <a:r>
              <a:rPr sz="4150" spc="-35" dirty="0">
                <a:solidFill>
                  <a:srgbClr val="171717"/>
                </a:solidFill>
              </a:rPr>
              <a:t>та </a:t>
            </a:r>
            <a:r>
              <a:rPr sz="4150" spc="-225" dirty="0">
                <a:solidFill>
                  <a:srgbClr val="171717"/>
                </a:solidFill>
              </a:rPr>
              <a:t>коректно</a:t>
            </a:r>
            <a:r>
              <a:rPr sz="4150" spc="-175" dirty="0">
                <a:solidFill>
                  <a:srgbClr val="171717"/>
                </a:solidFill>
              </a:rPr>
              <a:t> </a:t>
            </a:r>
            <a:r>
              <a:rPr sz="4150" spc="-270" dirty="0">
                <a:solidFill>
                  <a:srgbClr val="171717"/>
                </a:solidFill>
              </a:rPr>
              <a:t>спрямувати</a:t>
            </a:r>
            <a:r>
              <a:rPr sz="4150" spc="-180" dirty="0">
                <a:solidFill>
                  <a:srgbClr val="171717"/>
                </a:solidFill>
              </a:rPr>
              <a:t> </a:t>
            </a:r>
            <a:r>
              <a:rPr sz="4150" spc="-295" dirty="0">
                <a:solidFill>
                  <a:srgbClr val="171717"/>
                </a:solidFill>
              </a:rPr>
              <a:t>педагога </a:t>
            </a:r>
            <a:r>
              <a:rPr sz="4150" spc="-325" dirty="0">
                <a:solidFill>
                  <a:srgbClr val="171717"/>
                </a:solidFill>
              </a:rPr>
              <a:t>наставника?</a:t>
            </a:r>
            <a:endParaRPr sz="4150"/>
          </a:p>
        </p:txBody>
      </p:sp>
      <p:grpSp>
        <p:nvGrpSpPr>
          <p:cNvPr id="3" name="object 3"/>
          <p:cNvGrpSpPr/>
          <p:nvPr/>
        </p:nvGrpSpPr>
        <p:grpSpPr>
          <a:xfrm>
            <a:off x="10743654" y="1028700"/>
            <a:ext cx="4046220" cy="8229600"/>
            <a:chOff x="10743654" y="1028700"/>
            <a:chExt cx="4046220" cy="8229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43654" y="1028700"/>
              <a:ext cx="4046157" cy="82294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7946" y="1262538"/>
              <a:ext cx="3506613" cy="760952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365" y="695657"/>
            <a:ext cx="6239198" cy="8306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7500" t="31111" r="39167" b="11851"/>
          <a:stretch/>
        </p:blipFill>
        <p:spPr>
          <a:xfrm>
            <a:off x="9372600" y="-34089"/>
            <a:ext cx="7419272" cy="10201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52028" y="323987"/>
            <a:ext cx="9916160" cy="1376680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120"/>
              </a:spcBef>
            </a:pPr>
            <a:r>
              <a:rPr sz="4350" spc="-55" dirty="0">
                <a:solidFill>
                  <a:srgbClr val="FBAF03"/>
                </a:solidFill>
              </a:rPr>
              <a:t>1.ЗАКОН</a:t>
            </a:r>
            <a:r>
              <a:rPr sz="4350" spc="-114" dirty="0">
                <a:solidFill>
                  <a:srgbClr val="FBAF03"/>
                </a:solidFill>
              </a:rPr>
              <a:t> </a:t>
            </a:r>
            <a:r>
              <a:rPr sz="4350" dirty="0">
                <a:solidFill>
                  <a:srgbClr val="FBAF03"/>
                </a:solidFill>
              </a:rPr>
              <a:t>УКРАЇНИ</a:t>
            </a:r>
            <a:r>
              <a:rPr sz="4350" spc="-114" dirty="0">
                <a:solidFill>
                  <a:srgbClr val="FBAF03"/>
                </a:solidFill>
              </a:rPr>
              <a:t> </a:t>
            </a:r>
            <a:r>
              <a:rPr sz="4350" dirty="0">
                <a:solidFill>
                  <a:srgbClr val="FBAF03"/>
                </a:solidFill>
              </a:rPr>
              <a:t>«Про</a:t>
            </a:r>
            <a:r>
              <a:rPr sz="4350" spc="-114" dirty="0">
                <a:solidFill>
                  <a:srgbClr val="FBAF03"/>
                </a:solidFill>
              </a:rPr>
              <a:t> </a:t>
            </a:r>
            <a:r>
              <a:rPr sz="4350" spc="-10" dirty="0">
                <a:solidFill>
                  <a:srgbClr val="FBAF03"/>
                </a:solidFill>
              </a:rPr>
              <a:t>освіту»</a:t>
            </a:r>
            <a:endParaRPr sz="4350"/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050" spc="-125" dirty="0">
                <a:solidFill>
                  <a:srgbClr val="FFFFFF"/>
                </a:solidFill>
              </a:rPr>
              <a:t>https://zakon.rada.gov.ua/laws/show/2145-</a:t>
            </a:r>
            <a:r>
              <a:rPr sz="3050" spc="-110" dirty="0">
                <a:solidFill>
                  <a:srgbClr val="FFFFFF"/>
                </a:solidFill>
              </a:rPr>
              <a:t>19#Text</a:t>
            </a:r>
            <a:endParaRPr sz="3050"/>
          </a:p>
        </p:txBody>
      </p:sp>
      <p:sp>
        <p:nvSpPr>
          <p:cNvPr id="4" name="object 4"/>
          <p:cNvSpPr txBox="1"/>
          <p:nvPr/>
        </p:nvSpPr>
        <p:spPr>
          <a:xfrm>
            <a:off x="519245" y="2217575"/>
            <a:ext cx="17303750" cy="708342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Розділ</a:t>
            </a:r>
            <a:r>
              <a:rPr sz="305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50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05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ЗАГАЛЬНІ</a:t>
            </a:r>
            <a:r>
              <a:rPr sz="3050" b="1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100" dirty="0">
                <a:solidFill>
                  <a:srgbClr val="FFFFFF"/>
                </a:solidFill>
                <a:latin typeface="Tahoma"/>
                <a:cs typeface="Tahoma"/>
              </a:rPr>
              <a:t>ПОЛОЖЕННЯ</a:t>
            </a:r>
            <a:endParaRPr sz="3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Стаття</a:t>
            </a:r>
            <a:r>
              <a:rPr sz="3050" b="1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495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305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95" dirty="0">
                <a:solidFill>
                  <a:srgbClr val="FFFFFF"/>
                </a:solidFill>
                <a:latin typeface="Tahoma"/>
                <a:cs typeface="Tahoma"/>
              </a:rPr>
              <a:t>Основні</a:t>
            </a:r>
            <a:r>
              <a:rPr sz="305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терміни</a:t>
            </a:r>
            <a:r>
              <a:rPr sz="305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305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їх</a:t>
            </a:r>
            <a:r>
              <a:rPr sz="305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визначення</a:t>
            </a:r>
            <a:endParaRPr sz="3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3050" b="1" spc="-495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цілей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цього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Закону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наведені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терміни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вживаються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такому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Tahoma"/>
                <a:cs typeface="Tahoma"/>
              </a:rPr>
              <a:t>значенні:</a:t>
            </a:r>
            <a:endParaRPr sz="3050">
              <a:latin typeface="Tahoma"/>
              <a:cs typeface="Tahoma"/>
            </a:endParaRPr>
          </a:p>
          <a:p>
            <a:pPr marL="12700" marR="130175">
              <a:lnSpc>
                <a:spcPct val="116799"/>
              </a:lnSpc>
            </a:pPr>
            <a:r>
              <a:rPr sz="3050" b="1" spc="-635" dirty="0">
                <a:solidFill>
                  <a:srgbClr val="FFFFFF"/>
                </a:solidFill>
                <a:latin typeface="Tahoma"/>
                <a:cs typeface="Tahoma"/>
              </a:rPr>
              <a:t>11)</a:t>
            </a:r>
            <a:r>
              <a:rPr sz="305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BAF03"/>
                </a:solidFill>
                <a:latin typeface="Tahoma"/>
                <a:cs typeface="Tahoma"/>
              </a:rPr>
              <a:t>педагогічна</a:t>
            </a:r>
            <a:r>
              <a:rPr sz="3050" b="1" spc="-25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spc="50" dirty="0">
                <a:solidFill>
                  <a:srgbClr val="FBAF03"/>
                </a:solidFill>
                <a:latin typeface="Tahoma"/>
                <a:cs typeface="Tahoma"/>
              </a:rPr>
              <a:t>інтернатура</a:t>
            </a:r>
            <a:r>
              <a:rPr sz="3050" b="1" spc="-25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305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система</a:t>
            </a:r>
            <a:r>
              <a:rPr sz="305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заходів,</a:t>
            </a:r>
            <a:r>
              <a:rPr sz="305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спрямованих</a:t>
            </a:r>
            <a:r>
              <a:rPr sz="305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305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підтримку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педагогічного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працівника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закладу</a:t>
            </a:r>
            <a:r>
              <a:rPr sz="30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освіти,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75" dirty="0">
                <a:solidFill>
                  <a:srgbClr val="FFFFFF"/>
                </a:solidFill>
                <a:latin typeface="Tahoma"/>
                <a:cs typeface="Tahoma"/>
              </a:rPr>
              <a:t>призначеного</a:t>
            </a:r>
            <a:r>
              <a:rPr sz="30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75" dirty="0">
                <a:solidFill>
                  <a:srgbClr val="FFFFFF"/>
                </a:solidFill>
                <a:latin typeface="Tahoma"/>
                <a:cs typeface="Tahoma"/>
              </a:rPr>
              <a:t>посаду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вперше,</a:t>
            </a:r>
            <a:r>
              <a:rPr sz="30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у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провадженні</a:t>
            </a:r>
            <a:r>
              <a:rPr sz="305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135" dirty="0">
                <a:solidFill>
                  <a:srgbClr val="FFFFFF"/>
                </a:solidFill>
                <a:latin typeface="Tahoma"/>
                <a:cs typeface="Tahoma"/>
              </a:rPr>
              <a:t>ним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педагогічної</a:t>
            </a:r>
            <a:r>
              <a:rPr sz="3050" b="1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діяльності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набутті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(вдосконаленні)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його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Tahoma"/>
                <a:cs typeface="Tahoma"/>
              </a:rPr>
              <a:t>фахової майстерності;</a:t>
            </a:r>
            <a:endParaRPr sz="3050">
              <a:latin typeface="Tahoma"/>
              <a:cs typeface="Tahoma"/>
            </a:endParaRPr>
          </a:p>
          <a:p>
            <a:pPr marL="477520" algn="ctr">
              <a:lnSpc>
                <a:spcPct val="100000"/>
              </a:lnSpc>
              <a:spcBef>
                <a:spcPts val="615"/>
              </a:spcBef>
            </a:pPr>
            <a:r>
              <a:rPr sz="3050" b="1" spc="55" dirty="0">
                <a:solidFill>
                  <a:srgbClr val="FBAF03"/>
                </a:solidFill>
                <a:latin typeface="Tahoma"/>
                <a:cs typeface="Tahoma"/>
              </a:rPr>
              <a:t>Розділ</a:t>
            </a:r>
            <a:r>
              <a:rPr sz="3050" b="1" spc="-35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spc="-185" dirty="0">
                <a:solidFill>
                  <a:srgbClr val="FBAF03"/>
                </a:solidFill>
                <a:latin typeface="Tahoma"/>
                <a:cs typeface="Tahoma"/>
              </a:rPr>
              <a:t>IV</a:t>
            </a:r>
            <a:r>
              <a:rPr sz="3050" b="1" spc="-3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spc="125" dirty="0">
                <a:solidFill>
                  <a:srgbClr val="FBAF03"/>
                </a:solidFill>
                <a:latin typeface="Tahoma"/>
                <a:cs typeface="Tahoma"/>
              </a:rPr>
              <a:t>УЧАСНИКИ</a:t>
            </a:r>
            <a:r>
              <a:rPr sz="3050" b="1" spc="-3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BAF03"/>
                </a:solidFill>
                <a:latin typeface="Tahoma"/>
                <a:cs typeface="Tahoma"/>
              </a:rPr>
              <a:t>ОСВІТНЬОГО</a:t>
            </a:r>
            <a:r>
              <a:rPr sz="3050" b="1" spc="-30" dirty="0">
                <a:solidFill>
                  <a:srgbClr val="FBAF03"/>
                </a:solidFill>
                <a:latin typeface="Tahoma"/>
                <a:cs typeface="Tahoma"/>
              </a:rPr>
              <a:t> </a:t>
            </a:r>
            <a:r>
              <a:rPr sz="3050" b="1" spc="155" dirty="0">
                <a:solidFill>
                  <a:srgbClr val="FBAF03"/>
                </a:solidFill>
                <a:latin typeface="Tahoma"/>
                <a:cs typeface="Tahoma"/>
              </a:rPr>
              <a:t>ПРОЦЕСУ</a:t>
            </a:r>
            <a:endParaRPr sz="3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Стаття</a:t>
            </a:r>
            <a:r>
              <a:rPr sz="3050" b="1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180" dirty="0">
                <a:solidFill>
                  <a:srgbClr val="FFFFFF"/>
                </a:solidFill>
                <a:latin typeface="Tahoma"/>
                <a:cs typeface="Tahoma"/>
              </a:rPr>
              <a:t>23.</a:t>
            </a:r>
            <a:r>
              <a:rPr sz="305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Педагогічна</a:t>
            </a:r>
            <a:r>
              <a:rPr sz="305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40" dirty="0">
                <a:solidFill>
                  <a:srgbClr val="FFFFFF"/>
                </a:solidFill>
                <a:latin typeface="Tahoma"/>
                <a:cs typeface="Tahoma"/>
              </a:rPr>
              <a:t>інтернатура</a:t>
            </a:r>
            <a:endParaRPr sz="3050">
              <a:latin typeface="Tahoma"/>
              <a:cs typeface="Tahoma"/>
            </a:endParaRPr>
          </a:p>
          <a:p>
            <a:pPr marL="12700" marR="5080">
              <a:lnSpc>
                <a:spcPct val="116799"/>
              </a:lnSpc>
            </a:pPr>
            <a:r>
              <a:rPr sz="3050" b="1" spc="-495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305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0" dirty="0">
                <a:solidFill>
                  <a:srgbClr val="FBAF03"/>
                </a:solidFill>
                <a:latin typeface="Tahoma"/>
                <a:cs typeface="Tahoma"/>
              </a:rPr>
              <a:t>Особи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які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12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мають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досвіду</a:t>
            </a:r>
            <a:r>
              <a:rPr sz="305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педагогічної</a:t>
            </a:r>
            <a:r>
              <a:rPr sz="305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діяльності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305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приймаються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3050" b="1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5" dirty="0">
                <a:solidFill>
                  <a:srgbClr val="FFFFFF"/>
                </a:solidFill>
                <a:latin typeface="Tahoma"/>
                <a:cs typeface="Tahoma"/>
              </a:rPr>
              <a:t>посаду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педагогічного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працівника,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45" dirty="0">
                <a:solidFill>
                  <a:srgbClr val="FFFFFF"/>
                </a:solidFill>
                <a:latin typeface="Tahoma"/>
                <a:cs typeface="Tahoma"/>
              </a:rPr>
              <a:t>протягом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першого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року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роботи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75" dirty="0">
                <a:solidFill>
                  <a:srgbClr val="FFFFFF"/>
                </a:solidFill>
                <a:latin typeface="Tahoma"/>
                <a:cs typeface="Tahoma"/>
              </a:rPr>
              <a:t>повинні</a:t>
            </a:r>
            <a:r>
              <a:rPr sz="30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90" dirty="0">
                <a:solidFill>
                  <a:srgbClr val="FFFFFF"/>
                </a:solidFill>
                <a:latin typeface="Tahoma"/>
                <a:cs typeface="Tahoma"/>
              </a:rPr>
              <a:t>пройти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педагогічну</a:t>
            </a:r>
            <a:r>
              <a:rPr sz="305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інтернатуру.</a:t>
            </a:r>
            <a:r>
              <a:rPr sz="3050" b="1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0" dirty="0">
                <a:solidFill>
                  <a:srgbClr val="FFFFFF"/>
                </a:solidFill>
                <a:latin typeface="Tahoma"/>
                <a:cs typeface="Tahoma"/>
              </a:rPr>
              <a:t>Положення</a:t>
            </a:r>
            <a:r>
              <a:rPr sz="305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110" dirty="0">
                <a:solidFill>
                  <a:srgbClr val="FFFFFF"/>
                </a:solidFill>
                <a:latin typeface="Tahoma"/>
                <a:cs typeface="Tahoma"/>
              </a:rPr>
              <a:t>про</a:t>
            </a:r>
            <a:r>
              <a:rPr sz="305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педагогічну</a:t>
            </a:r>
            <a:r>
              <a:rPr sz="305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5" dirty="0">
                <a:solidFill>
                  <a:srgbClr val="FFFFFF"/>
                </a:solidFill>
                <a:latin typeface="Tahoma"/>
                <a:cs typeface="Tahoma"/>
              </a:rPr>
              <a:t>інтернатуру</a:t>
            </a:r>
            <a:r>
              <a:rPr sz="3050" b="1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затверджується </a:t>
            </a:r>
            <a:r>
              <a:rPr sz="3050" b="1" spc="80" dirty="0">
                <a:solidFill>
                  <a:srgbClr val="FFFFFF"/>
                </a:solidFill>
                <a:latin typeface="Tahoma"/>
                <a:cs typeface="Tahoma"/>
              </a:rPr>
              <a:t>центральним</a:t>
            </a:r>
            <a:r>
              <a:rPr sz="305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75" dirty="0">
                <a:solidFill>
                  <a:srgbClr val="FFFFFF"/>
                </a:solidFill>
                <a:latin typeface="Tahoma"/>
                <a:cs typeface="Tahoma"/>
              </a:rPr>
              <a:t>органом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виконавчої</a:t>
            </a:r>
            <a:r>
              <a:rPr sz="305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0" dirty="0">
                <a:solidFill>
                  <a:srgbClr val="FFFFFF"/>
                </a:solidFill>
                <a:latin typeface="Tahoma"/>
                <a:cs typeface="Tahoma"/>
              </a:rPr>
              <a:t>влади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5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сфері</a:t>
            </a:r>
            <a:r>
              <a:rPr sz="305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60" dirty="0">
                <a:solidFill>
                  <a:srgbClr val="FFFFFF"/>
                </a:solidFill>
                <a:latin typeface="Tahoma"/>
                <a:cs typeface="Tahoma"/>
              </a:rPr>
              <a:t>освіти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dirty="0">
                <a:solidFill>
                  <a:srgbClr val="FFFFFF"/>
                </a:solidFill>
                <a:latin typeface="Tahoma"/>
                <a:cs typeface="Tahoma"/>
              </a:rPr>
              <a:t>і</a:t>
            </a:r>
            <a:r>
              <a:rPr sz="305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Tahoma"/>
                <a:cs typeface="Tahoma"/>
              </a:rPr>
              <a:t>науки.</a:t>
            </a:r>
            <a:endParaRPr sz="30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631" y="-164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531" y="1028700"/>
            <a:ext cx="3281195" cy="43684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52048" y="2622941"/>
            <a:ext cx="2809874" cy="28098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65796" y="5983293"/>
            <a:ext cx="9492615" cy="4057521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40"/>
              </a:spcBef>
            </a:pPr>
            <a:r>
              <a:rPr sz="4650" b="1" spc="45" dirty="0">
                <a:solidFill>
                  <a:srgbClr val="FEFFFD"/>
                </a:solidFill>
                <a:latin typeface="Tahoma"/>
                <a:cs typeface="Tahoma"/>
              </a:rPr>
              <a:t>ЩОДЕННИК</a:t>
            </a:r>
            <a:r>
              <a:rPr sz="4650" b="1" spc="-21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10" dirty="0">
                <a:solidFill>
                  <a:srgbClr val="FEFFFD"/>
                </a:solidFill>
                <a:latin typeface="Tahoma"/>
                <a:cs typeface="Tahoma"/>
              </a:rPr>
              <a:t>НАСТАВНИКА</a:t>
            </a:r>
            <a:endParaRPr sz="465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4650" b="1" spc="-220" dirty="0">
                <a:solidFill>
                  <a:srgbClr val="FEFFFD"/>
                </a:solidFill>
                <a:latin typeface="Tahoma"/>
                <a:cs typeface="Tahoma"/>
              </a:rPr>
              <a:t>містить</a:t>
            </a:r>
            <a:r>
              <a:rPr sz="4650" b="1" spc="-16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290" dirty="0">
                <a:solidFill>
                  <a:srgbClr val="FEFFFD"/>
                </a:solidFill>
                <a:latin typeface="Tahoma"/>
                <a:cs typeface="Tahoma"/>
              </a:rPr>
              <a:t>посібниг</a:t>
            </a:r>
            <a:endParaRPr sz="465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4650" b="1" spc="-145" dirty="0">
                <a:solidFill>
                  <a:srgbClr val="FEFFFD"/>
                </a:solidFill>
                <a:latin typeface="Tahoma"/>
                <a:cs typeface="Tahoma"/>
              </a:rPr>
              <a:t>ГОТОВІ</a:t>
            </a:r>
            <a:r>
              <a:rPr sz="4650" b="1" spc="-229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10" dirty="0">
                <a:solidFill>
                  <a:srgbClr val="FEFFFD"/>
                </a:solidFill>
                <a:latin typeface="Tahoma"/>
                <a:cs typeface="Tahoma"/>
              </a:rPr>
              <a:t>КОНСПЕКТИ</a:t>
            </a:r>
            <a:r>
              <a:rPr sz="4650" b="1" spc="-29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lang="uk-UA" sz="4650" b="1" spc="-290" dirty="0" smtClean="0">
                <a:solidFill>
                  <a:srgbClr val="FEFFFD"/>
                </a:solidFill>
                <a:latin typeface="Tahoma"/>
                <a:cs typeface="Tahoma"/>
              </a:rPr>
              <a:t>14-ти </a:t>
            </a:r>
            <a:r>
              <a:rPr sz="4650" b="1" spc="-155" dirty="0" smtClean="0">
                <a:solidFill>
                  <a:srgbClr val="FEFFFD"/>
                </a:solidFill>
                <a:latin typeface="Tahoma"/>
                <a:cs typeface="Tahoma"/>
              </a:rPr>
              <a:t>ЗУСТРІЧЕЙ</a:t>
            </a:r>
            <a:endParaRPr sz="465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944"/>
              </a:spcBef>
            </a:pPr>
            <a:r>
              <a:rPr sz="4650" b="1" spc="-345" dirty="0">
                <a:solidFill>
                  <a:srgbClr val="FEFFFD"/>
                </a:solidFill>
                <a:latin typeface="Tahoma"/>
                <a:cs typeface="Tahoma"/>
              </a:rPr>
              <a:t>з</a:t>
            </a:r>
            <a:r>
              <a:rPr sz="4650" b="1" spc="-22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254" dirty="0">
                <a:solidFill>
                  <a:srgbClr val="FEFFFD"/>
                </a:solidFill>
                <a:latin typeface="Tahoma"/>
                <a:cs typeface="Tahoma"/>
              </a:rPr>
              <a:t>інтерном</a:t>
            </a:r>
            <a:r>
              <a:rPr sz="4650" b="1" spc="-21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395" dirty="0">
                <a:solidFill>
                  <a:srgbClr val="FEFFFD"/>
                </a:solidFill>
                <a:latin typeface="Tahoma"/>
                <a:cs typeface="Tahoma"/>
              </a:rPr>
              <a:t>на</a:t>
            </a:r>
            <a:r>
              <a:rPr sz="4650" b="1" spc="-21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355" dirty="0">
                <a:solidFill>
                  <a:srgbClr val="FEFFFD"/>
                </a:solidFill>
                <a:latin typeface="Tahoma"/>
                <a:cs typeface="Tahoma"/>
              </a:rPr>
              <a:t>весь</a:t>
            </a:r>
            <a:r>
              <a:rPr sz="4650" b="1" spc="-21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-295" dirty="0">
                <a:solidFill>
                  <a:srgbClr val="FEFFFD"/>
                </a:solidFill>
                <a:latin typeface="Tahoma"/>
                <a:cs typeface="Tahoma"/>
              </a:rPr>
              <a:t>рік</a:t>
            </a:r>
            <a:endParaRPr sz="465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15638" rIns="0" bIns="0" rtlCol="0">
            <a:spAutoFit/>
          </a:bodyPr>
          <a:lstStyle/>
          <a:p>
            <a:pPr marL="14079855" marR="5080" indent="-149860">
              <a:lnSpc>
                <a:spcPts val="4650"/>
              </a:lnSpc>
              <a:spcBef>
                <a:spcPts val="80"/>
              </a:spcBef>
            </a:pPr>
            <a:r>
              <a:rPr sz="3750" spc="-175" dirty="0">
                <a:solidFill>
                  <a:srgbClr val="FBAF03"/>
                </a:solidFill>
              </a:rPr>
              <a:t>Отримай</a:t>
            </a:r>
            <a:r>
              <a:rPr sz="3750" spc="-120" dirty="0">
                <a:solidFill>
                  <a:srgbClr val="FBAF03"/>
                </a:solidFill>
              </a:rPr>
              <a:t> </a:t>
            </a:r>
            <a:r>
              <a:rPr sz="3750" spc="-275" dirty="0">
                <a:solidFill>
                  <a:srgbClr val="FBAF03"/>
                </a:solidFill>
              </a:rPr>
              <a:t>свій </a:t>
            </a:r>
            <a:r>
              <a:rPr sz="3750" spc="-225" dirty="0">
                <a:solidFill>
                  <a:srgbClr val="FBAF03"/>
                </a:solidFill>
              </a:rPr>
              <a:t>посібник</a:t>
            </a:r>
            <a:r>
              <a:rPr sz="3750" spc="-140" dirty="0">
                <a:solidFill>
                  <a:srgbClr val="FBAF03"/>
                </a:solidFill>
              </a:rPr>
              <a:t> </a:t>
            </a:r>
            <a:r>
              <a:rPr sz="3750" spc="-25" dirty="0">
                <a:solidFill>
                  <a:srgbClr val="FBAF03"/>
                </a:solidFill>
              </a:rPr>
              <a:t>тут</a:t>
            </a:r>
            <a:endParaRPr sz="375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7500" t="30000" r="38750" b="12222"/>
          <a:stretch/>
        </p:blipFill>
        <p:spPr>
          <a:xfrm>
            <a:off x="237285" y="26068"/>
            <a:ext cx="7536208" cy="10312706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9363156" y="5591245"/>
            <a:ext cx="6849312" cy="540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algn="ctr">
              <a:lnSpc>
                <a:spcPct val="116300"/>
              </a:lnSpc>
              <a:spcBef>
                <a:spcPts val="95"/>
              </a:spcBef>
            </a:pPr>
            <a:r>
              <a:rPr lang="en-US" sz="2800" b="1" spc="-145" dirty="0" smtClean="0">
                <a:latin typeface="Tahoma"/>
                <a:cs typeface="Tahoma"/>
                <a:hlinkClick r:id="rId5"/>
              </a:rPr>
              <a:t>http://shchodennyk-nastavnyka.com.ua</a:t>
            </a:r>
            <a:endParaRPr lang="uk-UA" sz="2800" b="1" spc="-145" dirty="0" smtClean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586071"/>
            <a:ext cx="7738745" cy="67646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90"/>
              </a:spcBef>
            </a:pPr>
            <a:r>
              <a:rPr lang="uk-UA" sz="4150" spc="-210" dirty="0" smtClean="0">
                <a:solidFill>
                  <a:srgbClr val="171717"/>
                </a:solidFill>
              </a:rPr>
              <a:t>В додатках:</a:t>
            </a:r>
            <a:endParaRPr sz="4150" dirty="0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762000" y="1790700"/>
            <a:ext cx="12420600" cy="7591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Чек-листи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Анкети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Складові та вимоги до кваліфікаційних категорій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План звіту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Шаблон Щоденника інтерна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Бланки спостереження за </a:t>
            </a:r>
            <a:r>
              <a:rPr lang="uk-UA" sz="3200" spc="-210" dirty="0" err="1" smtClean="0">
                <a:solidFill>
                  <a:srgbClr val="171717"/>
                </a:solidFill>
              </a:rPr>
              <a:t>уроками</a:t>
            </a:r>
            <a:endParaRPr lang="uk-UA" sz="3200" spc="-210" dirty="0" smtClean="0">
              <a:solidFill>
                <a:srgbClr val="171717"/>
              </a:solidFill>
            </a:endParaRP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Схеми аналізу уроків 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Угода про наставництва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Діагностичні опитування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Шаблони для аналізу змін та розвитку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endParaRPr lang="uk-UA" sz="3200" spc="-210" dirty="0">
              <a:solidFill>
                <a:srgbClr val="171717"/>
              </a:solidFill>
            </a:endParaRP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+ активний телеграм час</a:t>
            </a:r>
          </a:p>
          <a:p>
            <a:pPr marL="584200" marR="5080" indent="-571500">
              <a:lnSpc>
                <a:spcPct val="115999"/>
              </a:lnSpc>
              <a:spcBef>
                <a:spcPts val="90"/>
              </a:spcBef>
              <a:buFont typeface="Wingdings" panose="05000000000000000000" pitchFamily="2" charset="2"/>
              <a:buChar char="ü"/>
            </a:pPr>
            <a:r>
              <a:rPr lang="uk-UA" sz="3200" spc="-210" dirty="0" smtClean="0">
                <a:solidFill>
                  <a:srgbClr val="171717"/>
                </a:solidFill>
              </a:rPr>
              <a:t>+доступ до </a:t>
            </a:r>
            <a:r>
              <a:rPr lang="uk-UA" sz="3200" spc="-210" dirty="0" err="1" smtClean="0">
                <a:solidFill>
                  <a:srgbClr val="171717"/>
                </a:solidFill>
              </a:rPr>
              <a:t>електроних</a:t>
            </a:r>
            <a:r>
              <a:rPr lang="uk-UA" sz="3200" spc="-210" dirty="0" smtClean="0">
                <a:solidFill>
                  <a:srgbClr val="171717"/>
                </a:solidFill>
              </a:rPr>
              <a:t> матеріалів</a:t>
            </a:r>
            <a:endParaRPr lang="uk-UA" sz="3200" dirty="0"/>
          </a:p>
        </p:txBody>
      </p:sp>
      <p:pic>
        <p:nvPicPr>
          <p:cNvPr id="7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02126" y="586071"/>
            <a:ext cx="5257800" cy="6781800"/>
          </a:xfrm>
          <a:prstGeom prst="rect">
            <a:avLst/>
          </a:prstGeom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13487400" y="8409251"/>
            <a:ext cx="7738745" cy="67646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5080">
              <a:lnSpc>
                <a:spcPct val="115999"/>
              </a:lnSpc>
              <a:spcBef>
                <a:spcPts val="90"/>
              </a:spcBef>
            </a:pPr>
            <a:r>
              <a:rPr lang="uk-UA" sz="4150" spc="-210" dirty="0" smtClean="0">
                <a:solidFill>
                  <a:srgbClr val="171717"/>
                </a:solidFill>
              </a:rPr>
              <a:t>152 сторінки</a:t>
            </a:r>
            <a:endParaRPr lang="uk-UA" sz="4150" dirty="0"/>
          </a:p>
        </p:txBody>
      </p:sp>
      <p:sp>
        <p:nvSpPr>
          <p:cNvPr id="3" name="Прямокутник 2"/>
          <p:cNvSpPr/>
          <p:nvPr/>
        </p:nvSpPr>
        <p:spPr>
          <a:xfrm>
            <a:off x="11125200" y="7830824"/>
            <a:ext cx="6849312" cy="540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algn="ctr">
              <a:lnSpc>
                <a:spcPct val="116300"/>
              </a:lnSpc>
              <a:spcBef>
                <a:spcPts val="95"/>
              </a:spcBef>
            </a:pPr>
            <a:r>
              <a:rPr lang="en-US" sz="2800" b="1" spc="-145" dirty="0" smtClean="0">
                <a:latin typeface="Tahoma"/>
                <a:cs typeface="Tahoma"/>
                <a:hlinkClick r:id="rId3"/>
              </a:rPr>
              <a:t>http://shchodennyk-nastavnyka.com.ua</a:t>
            </a:r>
            <a:endParaRPr lang="uk-UA" sz="2800" b="1" spc="-145" dirty="0" smtClean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519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9387" y="0"/>
            <a:ext cx="14554199" cy="10286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91332" y="3994975"/>
            <a:ext cx="3973829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7565">
              <a:lnSpc>
                <a:spcPct val="100000"/>
              </a:lnSpc>
              <a:spcBef>
                <a:spcPts val="100"/>
              </a:spcBef>
            </a:pPr>
            <a:r>
              <a:rPr sz="6500" b="1" spc="95" dirty="0">
                <a:solidFill>
                  <a:srgbClr val="171717"/>
                </a:solidFill>
                <a:latin typeface="Tahoma"/>
                <a:cs typeface="Tahoma"/>
              </a:rPr>
              <a:t>План </a:t>
            </a:r>
            <a:r>
              <a:rPr sz="6500" b="1" spc="120" dirty="0">
                <a:solidFill>
                  <a:srgbClr val="171717"/>
                </a:solidFill>
                <a:latin typeface="Tahoma"/>
                <a:cs typeface="Tahoma"/>
              </a:rPr>
              <a:t>вебінару</a:t>
            </a:r>
            <a:endParaRPr sz="65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80664" y="172516"/>
            <a:ext cx="755840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-535" dirty="0"/>
              <a:t>1.</a:t>
            </a:r>
            <a:r>
              <a:rPr sz="3200" spc="165" dirty="0"/>
              <a:t> </a:t>
            </a:r>
            <a:r>
              <a:rPr sz="3200" dirty="0"/>
              <a:t>Вступ.</a:t>
            </a:r>
            <a:r>
              <a:rPr sz="3200" spc="165" dirty="0"/>
              <a:t> </a:t>
            </a:r>
            <a:r>
              <a:rPr sz="3200" dirty="0"/>
              <a:t>Актуальність</a:t>
            </a:r>
            <a:r>
              <a:rPr sz="3200" spc="165" dirty="0"/>
              <a:t> </a:t>
            </a:r>
            <a:r>
              <a:rPr sz="3200" spc="-10" dirty="0"/>
              <a:t>педагогічної </a:t>
            </a:r>
            <a:r>
              <a:rPr sz="3200" spc="50" dirty="0"/>
              <a:t>інтернатури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184" indent="-451484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4184" algn="l"/>
              </a:tabLst>
            </a:pPr>
            <a:r>
              <a:rPr spc="70" dirty="0"/>
              <a:t>Нормативна</a:t>
            </a:r>
            <a:r>
              <a:rPr spc="105" dirty="0"/>
              <a:t> </a:t>
            </a:r>
            <a:r>
              <a:rPr dirty="0"/>
              <a:t>база</a:t>
            </a:r>
            <a:r>
              <a:rPr spc="110" dirty="0"/>
              <a:t> </a:t>
            </a:r>
            <a:r>
              <a:rPr dirty="0"/>
              <a:t>педагогічної</a:t>
            </a:r>
            <a:r>
              <a:rPr spc="105" dirty="0"/>
              <a:t> </a:t>
            </a:r>
            <a:r>
              <a:rPr spc="50" dirty="0"/>
              <a:t>інтернатури</a:t>
            </a:r>
          </a:p>
          <a:p>
            <a:pPr>
              <a:lnSpc>
                <a:spcPct val="100000"/>
              </a:lnSpc>
              <a:spcBef>
                <a:spcPts val="560"/>
              </a:spcBef>
              <a:buFont typeface="Tahoma"/>
              <a:buAutoNum type="arabicPeriod" startAt="2"/>
            </a:pPr>
            <a:endParaRPr spc="50" dirty="0"/>
          </a:p>
          <a:p>
            <a:pPr marL="12700" marR="857885" indent="447040">
              <a:lnSpc>
                <a:spcPct val="115199"/>
              </a:lnSpc>
              <a:buAutoNum type="arabicPeriod" startAt="2"/>
              <a:tabLst>
                <a:tab pos="459740" algn="l"/>
              </a:tabLst>
            </a:pPr>
            <a:r>
              <a:rPr spc="50" dirty="0"/>
              <a:t>Організація</a:t>
            </a:r>
            <a:r>
              <a:rPr spc="75" dirty="0"/>
              <a:t> </a:t>
            </a:r>
            <a:r>
              <a:rPr dirty="0"/>
              <a:t>педагогічної</a:t>
            </a:r>
            <a:r>
              <a:rPr spc="75" dirty="0"/>
              <a:t> </a:t>
            </a:r>
            <a:r>
              <a:rPr spc="60" dirty="0"/>
              <a:t>інтернатури</a:t>
            </a:r>
            <a:r>
              <a:rPr spc="80" dirty="0"/>
              <a:t> </a:t>
            </a:r>
            <a:r>
              <a:rPr spc="-50" dirty="0"/>
              <a:t>в </a:t>
            </a:r>
            <a:r>
              <a:rPr dirty="0"/>
              <a:t>закладі</a:t>
            </a:r>
            <a:r>
              <a:rPr spc="50" dirty="0"/>
              <a:t> </a:t>
            </a:r>
            <a:r>
              <a:rPr spc="40" dirty="0"/>
              <a:t>освіти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380664" y="4668316"/>
            <a:ext cx="806704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b="1" dirty="0">
                <a:latin typeface="Tahoma"/>
                <a:cs typeface="Tahoma"/>
              </a:rPr>
              <a:t>4.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spc="55" dirty="0">
                <a:latin typeface="Tahoma"/>
                <a:cs typeface="Tahoma"/>
              </a:rPr>
              <a:t>Наставник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як</a:t>
            </a:r>
            <a:r>
              <a:rPr sz="3200" b="1" spc="-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ключова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фігура: </a:t>
            </a:r>
            <a:r>
              <a:rPr sz="3200" b="1" dirty="0">
                <a:latin typeface="Tahoma"/>
                <a:cs typeface="Tahoma"/>
              </a:rPr>
              <a:t>компетентності,</a:t>
            </a:r>
            <a:r>
              <a:rPr sz="3200" b="1" spc="1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ролі,</a:t>
            </a:r>
            <a:r>
              <a:rPr sz="3200" b="1" spc="15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стилі</a:t>
            </a:r>
            <a:r>
              <a:rPr sz="3200" b="1" spc="155" dirty="0">
                <a:latin typeface="Tahoma"/>
                <a:cs typeface="Tahoma"/>
              </a:rPr>
              <a:t> </a:t>
            </a:r>
            <a:r>
              <a:rPr sz="3200" b="1" spc="35" dirty="0">
                <a:latin typeface="Tahoma"/>
                <a:cs typeface="Tahoma"/>
              </a:rPr>
              <a:t>взаємодії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80664" y="6428612"/>
            <a:ext cx="10073640" cy="3342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 indent="-44767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0375" algn="l"/>
              </a:tabLst>
            </a:pPr>
            <a:r>
              <a:rPr sz="3200" b="1" spc="50" dirty="0">
                <a:latin typeface="Tahoma"/>
                <a:cs typeface="Tahoma"/>
              </a:rPr>
              <a:t>Практичні</a:t>
            </a:r>
            <a:r>
              <a:rPr sz="3200" b="1" spc="45" dirty="0">
                <a:latin typeface="Tahoma"/>
                <a:cs typeface="Tahoma"/>
              </a:rPr>
              <a:t> </a:t>
            </a:r>
            <a:r>
              <a:rPr sz="3200" b="1" spc="70" dirty="0">
                <a:latin typeface="Tahoma"/>
                <a:cs typeface="Tahoma"/>
              </a:rPr>
              <a:t>інструменти</a:t>
            </a:r>
            <a:r>
              <a:rPr sz="3200" b="1" spc="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реалізації</a:t>
            </a:r>
            <a:r>
              <a:rPr sz="3200" b="1" spc="50" dirty="0">
                <a:latin typeface="Tahoma"/>
                <a:cs typeface="Tahoma"/>
              </a:rPr>
              <a:t> </a:t>
            </a:r>
            <a:r>
              <a:rPr sz="3200" b="1" spc="85" dirty="0">
                <a:latin typeface="Tahoma"/>
                <a:cs typeface="Tahoma"/>
              </a:rPr>
              <a:t>програми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Font typeface="Tahoma"/>
              <a:buAutoNum type="arabicPeriod" startAt="5"/>
            </a:pPr>
            <a:endParaRPr sz="3200">
              <a:latin typeface="Tahoma"/>
              <a:cs typeface="Tahoma"/>
            </a:endParaRPr>
          </a:p>
          <a:p>
            <a:pPr marL="12700" marR="241300" indent="469265">
              <a:lnSpc>
                <a:spcPct val="115199"/>
              </a:lnSpc>
              <a:buAutoNum type="arabicPeriod" startAt="5"/>
              <a:tabLst>
                <a:tab pos="481965" algn="l"/>
              </a:tabLst>
            </a:pPr>
            <a:r>
              <a:rPr sz="3200" b="1" spc="50" dirty="0">
                <a:latin typeface="Tahoma"/>
                <a:cs typeface="Tahoma"/>
              </a:rPr>
              <a:t>Роль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адміністрації.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Моніторинг,</a:t>
            </a:r>
            <a:r>
              <a:rPr sz="3200" b="1" spc="16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підтримка, звітність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00"/>
              </a:spcBef>
              <a:buFont typeface="Tahoma"/>
              <a:buAutoNum type="arabicPeriod" startAt="5"/>
            </a:pPr>
            <a:endParaRPr sz="3200">
              <a:latin typeface="Tahoma"/>
              <a:cs typeface="Tahoma"/>
            </a:endParaRPr>
          </a:p>
          <a:p>
            <a:pPr marL="449580" indent="-436880">
              <a:lnSpc>
                <a:spcPct val="100000"/>
              </a:lnSpc>
              <a:buAutoNum type="arabicPeriod" startAt="5"/>
              <a:tabLst>
                <a:tab pos="449580" algn="l"/>
              </a:tabLst>
            </a:pPr>
            <a:r>
              <a:rPr sz="3200" b="1" spc="45" dirty="0">
                <a:latin typeface="Tahoma"/>
                <a:cs typeface="Tahoma"/>
              </a:rPr>
              <a:t>Завершення.</a:t>
            </a:r>
            <a:r>
              <a:rPr sz="3200" b="1" spc="1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Питання-відповіді.</a:t>
            </a:r>
            <a:r>
              <a:rPr sz="3200" b="1" spc="13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Рефлексія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3339" y="3114738"/>
            <a:ext cx="12681585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3739" marR="5080" indent="-1971675">
              <a:lnSpc>
                <a:spcPct val="100000"/>
              </a:lnSpc>
              <a:spcBef>
                <a:spcPts val="100"/>
              </a:spcBef>
            </a:pPr>
            <a:r>
              <a:rPr sz="6500" spc="80" dirty="0">
                <a:solidFill>
                  <a:srgbClr val="171717"/>
                </a:solidFill>
              </a:rPr>
              <a:t>Як</a:t>
            </a:r>
            <a:r>
              <a:rPr sz="6500" spc="-95" dirty="0">
                <a:solidFill>
                  <a:srgbClr val="171717"/>
                </a:solidFill>
              </a:rPr>
              <a:t> </a:t>
            </a:r>
            <a:r>
              <a:rPr sz="6500" spc="85" dirty="0">
                <a:solidFill>
                  <a:srgbClr val="171717"/>
                </a:solidFill>
              </a:rPr>
              <a:t>організувати</a:t>
            </a:r>
            <a:r>
              <a:rPr sz="6500" spc="-90" dirty="0">
                <a:solidFill>
                  <a:srgbClr val="171717"/>
                </a:solidFill>
              </a:rPr>
              <a:t> </a:t>
            </a:r>
            <a:r>
              <a:rPr sz="6500" spc="75" dirty="0">
                <a:solidFill>
                  <a:srgbClr val="171717"/>
                </a:solidFill>
              </a:rPr>
              <a:t>педагогічну </a:t>
            </a:r>
            <a:r>
              <a:rPr sz="6500" spc="114" dirty="0">
                <a:solidFill>
                  <a:srgbClr val="171717"/>
                </a:solidFill>
              </a:rPr>
              <a:t>інтернатуру</a:t>
            </a:r>
            <a:r>
              <a:rPr sz="6500" spc="-85" dirty="0">
                <a:solidFill>
                  <a:srgbClr val="171717"/>
                </a:solidFill>
              </a:rPr>
              <a:t> </a:t>
            </a:r>
            <a:r>
              <a:rPr sz="6500" dirty="0">
                <a:solidFill>
                  <a:srgbClr val="171717"/>
                </a:solidFill>
              </a:rPr>
              <a:t>в</a:t>
            </a:r>
            <a:r>
              <a:rPr sz="6500" spc="-80" dirty="0">
                <a:solidFill>
                  <a:srgbClr val="171717"/>
                </a:solidFill>
              </a:rPr>
              <a:t> </a:t>
            </a:r>
            <a:r>
              <a:rPr sz="6500" spc="190" dirty="0">
                <a:solidFill>
                  <a:srgbClr val="171717"/>
                </a:solidFill>
              </a:rPr>
              <a:t>ЗДО?</a:t>
            </a:r>
            <a:endParaRPr sz="6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93958" y="7592958"/>
            <a:ext cx="2694042" cy="2694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012" y="4303109"/>
            <a:ext cx="11838305" cy="1012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450" spc="-405" dirty="0"/>
              <a:t>Програма</a:t>
            </a:r>
            <a:r>
              <a:rPr sz="6450" spc="-320" dirty="0"/>
              <a:t> </a:t>
            </a:r>
            <a:r>
              <a:rPr sz="6450" spc="-475" dirty="0"/>
              <a:t>наставника</a:t>
            </a:r>
            <a:r>
              <a:rPr sz="6450" spc="-315" dirty="0"/>
              <a:t> і</a:t>
            </a:r>
            <a:r>
              <a:rPr sz="6450" spc="-310" dirty="0"/>
              <a:t> </a:t>
            </a:r>
            <a:r>
              <a:rPr sz="6450" spc="-420" dirty="0"/>
              <a:t>інтерна</a:t>
            </a:r>
            <a:endParaRPr sz="6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2800" y="2857500"/>
            <a:ext cx="11838305" cy="29937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uk-UA" sz="6450" spc="-405" dirty="0" smtClean="0"/>
              <a:t>Чи може педагог без педагогічної освіти працювати в школі після ПІ?</a:t>
            </a:r>
            <a:endParaRPr sz="645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AF0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3138" rIns="0" bIns="0" rtlCol="0">
            <a:spAutoFit/>
          </a:bodyPr>
          <a:lstStyle/>
          <a:p>
            <a:pPr marL="4772660" marR="5080" indent="-3577590">
              <a:lnSpc>
                <a:spcPct val="116399"/>
              </a:lnSpc>
              <a:spcBef>
                <a:spcPts val="95"/>
              </a:spcBef>
            </a:pPr>
            <a:r>
              <a:rPr spc="-360" dirty="0"/>
              <a:t>Необхідна</a:t>
            </a:r>
            <a:r>
              <a:rPr spc="-310" dirty="0"/>
              <a:t> </a:t>
            </a:r>
            <a:r>
              <a:rPr spc="-375" dirty="0"/>
              <a:t>документація,</a:t>
            </a:r>
            <a:r>
              <a:rPr spc="-310" dirty="0"/>
              <a:t> </a:t>
            </a:r>
            <a:r>
              <a:rPr spc="-475" dirty="0"/>
              <a:t>яку</a:t>
            </a:r>
            <a:r>
              <a:rPr spc="-315" dirty="0"/>
              <a:t> </a:t>
            </a:r>
            <a:r>
              <a:rPr spc="-395" dirty="0"/>
              <a:t>має</a:t>
            </a:r>
            <a:r>
              <a:rPr spc="-310" dirty="0"/>
              <a:t> </a:t>
            </a:r>
            <a:r>
              <a:rPr spc="-395" dirty="0"/>
              <a:t>мати </a:t>
            </a:r>
            <a:r>
              <a:rPr spc="-440" dirty="0"/>
              <a:t>заклад,</a:t>
            </a:r>
            <a:r>
              <a:rPr spc="-320" dirty="0"/>
              <a:t> </a:t>
            </a:r>
            <a:r>
              <a:rPr spc="-509" dirty="0"/>
              <a:t>накази</a:t>
            </a:r>
            <a:r>
              <a:rPr spc="-320" dirty="0"/>
              <a:t> </a:t>
            </a:r>
            <a:r>
              <a:rPr spc="-315" dirty="0"/>
              <a:t>тощо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992" y="4354999"/>
            <a:ext cx="3281195" cy="43684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5721" y="6539227"/>
            <a:ext cx="2809874" cy="28098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601200" y="3314700"/>
            <a:ext cx="7974330" cy="62301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300"/>
              </a:lnSpc>
              <a:spcBef>
                <a:spcPts val="95"/>
              </a:spcBef>
            </a:pPr>
            <a:r>
              <a:rPr lang="en-US" sz="5050" b="1" spc="-145" dirty="0" smtClean="0">
                <a:latin typeface="Tahoma"/>
                <a:cs typeface="Tahoma"/>
                <a:hlinkClick r:id="rId4"/>
              </a:rPr>
              <a:t>http://shchodennyk-nastavnyka.com.ua</a:t>
            </a:r>
            <a:endParaRPr lang="uk-UA" sz="5050" b="1" spc="-145" dirty="0" smtClean="0">
              <a:latin typeface="Tahoma"/>
              <a:cs typeface="Tahoma"/>
            </a:endParaRPr>
          </a:p>
          <a:p>
            <a:pPr marL="12700" marR="5080" algn="ctr">
              <a:lnSpc>
                <a:spcPct val="116300"/>
              </a:lnSpc>
              <a:spcBef>
                <a:spcPts val="95"/>
              </a:spcBef>
            </a:pPr>
            <a:r>
              <a:rPr sz="5050" b="1" spc="-145" dirty="0" smtClean="0">
                <a:latin typeface="Tahoma"/>
                <a:cs typeface="Tahoma"/>
              </a:rPr>
              <a:t>В</a:t>
            </a:r>
            <a:r>
              <a:rPr sz="5050" b="1" spc="-254" dirty="0" smtClean="0">
                <a:latin typeface="Tahoma"/>
                <a:cs typeface="Tahoma"/>
              </a:rPr>
              <a:t> </a:t>
            </a:r>
            <a:r>
              <a:rPr sz="5050" b="1" spc="-295" dirty="0">
                <a:latin typeface="Tahoma"/>
                <a:cs typeface="Tahoma"/>
              </a:rPr>
              <a:t>посібнику</a:t>
            </a:r>
            <a:r>
              <a:rPr sz="5050" b="1" spc="-240" dirty="0">
                <a:latin typeface="Tahoma"/>
                <a:cs typeface="Tahoma"/>
              </a:rPr>
              <a:t> </a:t>
            </a:r>
            <a:r>
              <a:rPr sz="5050" b="1" spc="-250" dirty="0">
                <a:latin typeface="Tahoma"/>
                <a:cs typeface="Tahoma"/>
              </a:rPr>
              <a:t>є</a:t>
            </a:r>
            <a:r>
              <a:rPr sz="5050" b="1" spc="-240" dirty="0">
                <a:latin typeface="Tahoma"/>
                <a:cs typeface="Tahoma"/>
              </a:rPr>
              <a:t> </a:t>
            </a:r>
            <a:r>
              <a:rPr sz="5050" b="1" spc="-380" dirty="0">
                <a:latin typeface="Tahoma"/>
                <a:cs typeface="Tahoma"/>
              </a:rPr>
              <a:t>посилання </a:t>
            </a:r>
            <a:r>
              <a:rPr sz="5050" b="1" spc="-430" dirty="0">
                <a:latin typeface="Tahoma"/>
                <a:cs typeface="Tahoma"/>
              </a:rPr>
              <a:t>на</a:t>
            </a:r>
            <a:r>
              <a:rPr sz="5050" b="1" spc="-245" dirty="0">
                <a:latin typeface="Tahoma"/>
                <a:cs typeface="Tahoma"/>
              </a:rPr>
              <a:t> </a:t>
            </a:r>
            <a:r>
              <a:rPr sz="5050" b="1" spc="-360" dirty="0">
                <a:latin typeface="Tahoma"/>
                <a:cs typeface="Tahoma"/>
              </a:rPr>
              <a:t>активний</a:t>
            </a:r>
            <a:r>
              <a:rPr sz="5050" b="1" spc="-235" dirty="0">
                <a:latin typeface="Tahoma"/>
                <a:cs typeface="Tahoma"/>
              </a:rPr>
              <a:t> </a:t>
            </a:r>
            <a:r>
              <a:rPr sz="5050" b="1" spc="-300" dirty="0">
                <a:latin typeface="Tahoma"/>
                <a:cs typeface="Tahoma"/>
              </a:rPr>
              <a:t>телеграм</a:t>
            </a:r>
            <a:r>
              <a:rPr sz="5050" b="1" spc="-235" dirty="0">
                <a:latin typeface="Tahoma"/>
                <a:cs typeface="Tahoma"/>
              </a:rPr>
              <a:t> </a:t>
            </a:r>
            <a:r>
              <a:rPr sz="5050" b="1" spc="-360" dirty="0">
                <a:latin typeface="Tahoma"/>
                <a:cs typeface="Tahoma"/>
              </a:rPr>
              <a:t>чат </a:t>
            </a:r>
            <a:r>
              <a:rPr sz="5050" b="1" spc="-310" dirty="0">
                <a:latin typeface="Tahoma"/>
                <a:cs typeface="Tahoma"/>
              </a:rPr>
              <a:t>із</a:t>
            </a:r>
            <a:r>
              <a:rPr sz="5050" b="1" spc="-254" dirty="0">
                <a:latin typeface="Tahoma"/>
                <a:cs typeface="Tahoma"/>
              </a:rPr>
              <a:t> </a:t>
            </a:r>
            <a:r>
              <a:rPr sz="5050" b="1" spc="-325" dirty="0">
                <a:latin typeface="Tahoma"/>
                <a:cs typeface="Tahoma"/>
              </a:rPr>
              <a:t>готовими</a:t>
            </a:r>
            <a:r>
              <a:rPr sz="5050" b="1" spc="-240" dirty="0">
                <a:latin typeface="Tahoma"/>
                <a:cs typeface="Tahoma"/>
              </a:rPr>
              <a:t> </a:t>
            </a:r>
            <a:r>
              <a:rPr sz="5050" b="1" spc="-275" dirty="0">
                <a:latin typeface="Tahoma"/>
                <a:cs typeface="Tahoma"/>
              </a:rPr>
              <a:t>документами </a:t>
            </a:r>
            <a:r>
              <a:rPr sz="5050" b="1" spc="-555" dirty="0">
                <a:latin typeface="Tahoma"/>
                <a:cs typeface="Tahoma"/>
              </a:rPr>
              <a:t>в</a:t>
            </a:r>
            <a:r>
              <a:rPr sz="5050" b="1" spc="-235" dirty="0">
                <a:latin typeface="Tahoma"/>
                <a:cs typeface="Tahoma"/>
              </a:rPr>
              <a:t> </a:t>
            </a:r>
            <a:r>
              <a:rPr sz="5050" b="1" spc="-275" dirty="0">
                <a:latin typeface="Tahoma"/>
                <a:cs typeface="Tahoma"/>
              </a:rPr>
              <a:t>електронному</a:t>
            </a:r>
            <a:r>
              <a:rPr sz="5050" b="1" spc="-240" dirty="0">
                <a:latin typeface="Tahoma"/>
                <a:cs typeface="Tahoma"/>
              </a:rPr>
              <a:t> </a:t>
            </a:r>
            <a:r>
              <a:rPr sz="5050" b="1" spc="-409" dirty="0">
                <a:latin typeface="Tahoma"/>
                <a:cs typeface="Tahoma"/>
              </a:rPr>
              <a:t>вигляді, </a:t>
            </a:r>
            <a:r>
              <a:rPr sz="5050" b="1" spc="-245" dirty="0">
                <a:latin typeface="Tahoma"/>
                <a:cs typeface="Tahoma"/>
              </a:rPr>
              <a:t>доступні</a:t>
            </a:r>
            <a:r>
              <a:rPr sz="5050" b="1" spc="-225" dirty="0">
                <a:latin typeface="Tahoma"/>
                <a:cs typeface="Tahoma"/>
              </a:rPr>
              <a:t> </a:t>
            </a:r>
            <a:r>
              <a:rPr sz="5050" b="1" spc="-170" dirty="0">
                <a:latin typeface="Tahoma"/>
                <a:cs typeface="Tahoma"/>
              </a:rPr>
              <a:t>до</a:t>
            </a:r>
            <a:r>
              <a:rPr sz="5050" b="1" spc="-220" dirty="0">
                <a:latin typeface="Tahoma"/>
                <a:cs typeface="Tahoma"/>
              </a:rPr>
              <a:t> </a:t>
            </a:r>
            <a:r>
              <a:rPr sz="5050" b="1" spc="-415" dirty="0">
                <a:latin typeface="Tahoma"/>
                <a:cs typeface="Tahoma"/>
              </a:rPr>
              <a:t>завантаження</a:t>
            </a:r>
            <a:endParaRPr sz="5050" dirty="0">
              <a:latin typeface="Tahoma"/>
              <a:cs typeface="Tahoma"/>
            </a:endParaRPr>
          </a:p>
        </p:txBody>
      </p:sp>
      <p:sp>
        <p:nvSpPr>
          <p:cNvPr id="7" name="Стрілка вправо 6"/>
          <p:cNvSpPr/>
          <p:nvPr/>
        </p:nvSpPr>
        <p:spPr>
          <a:xfrm>
            <a:off x="6172200" y="3771900"/>
            <a:ext cx="3581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376" y="3381997"/>
            <a:ext cx="18231485" cy="3835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99"/>
              </a:lnSpc>
              <a:spcBef>
                <a:spcPts val="95"/>
              </a:spcBef>
            </a:pPr>
            <a:r>
              <a:rPr sz="5350" b="1" spc="-325" dirty="0">
                <a:latin typeface="Tahoma"/>
                <a:cs typeface="Tahoma"/>
              </a:rPr>
              <a:t>Наскільки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375" dirty="0">
                <a:latin typeface="Tahoma"/>
                <a:cs typeface="Tahoma"/>
              </a:rPr>
              <a:t>реально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365" dirty="0">
                <a:latin typeface="Tahoma"/>
                <a:cs typeface="Tahoma"/>
              </a:rPr>
              <a:t>реалізувати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40" dirty="0">
                <a:latin typeface="Tahoma"/>
                <a:cs typeface="Tahoma"/>
              </a:rPr>
              <a:t>ідею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360" dirty="0">
                <a:latin typeface="Tahoma"/>
                <a:cs typeface="Tahoma"/>
              </a:rPr>
              <a:t>педагогічної </a:t>
            </a:r>
            <a:r>
              <a:rPr sz="5350" b="1" spc="-320" dirty="0">
                <a:latin typeface="Tahoma"/>
                <a:cs typeface="Tahoma"/>
              </a:rPr>
              <a:t>інтернатури</a:t>
            </a:r>
            <a:r>
              <a:rPr sz="5350" b="1" spc="-260" dirty="0">
                <a:latin typeface="Tahoma"/>
                <a:cs typeface="Tahoma"/>
              </a:rPr>
              <a:t> </a:t>
            </a:r>
            <a:r>
              <a:rPr sz="5350" b="1" spc="-555" dirty="0">
                <a:latin typeface="Tahoma"/>
                <a:cs typeface="Tahoma"/>
              </a:rPr>
              <a:t>в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380" dirty="0">
                <a:latin typeface="Tahoma"/>
                <a:cs typeface="Tahoma"/>
              </a:rPr>
              <a:t>сучасних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75" dirty="0">
                <a:latin typeface="Tahoma"/>
                <a:cs typeface="Tahoma"/>
              </a:rPr>
              <a:t>умовах.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30" dirty="0">
                <a:latin typeface="Tahoma"/>
                <a:cs typeface="Tahoma"/>
              </a:rPr>
              <a:t>Чи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275" dirty="0">
                <a:latin typeface="Tahoma"/>
                <a:cs typeface="Tahoma"/>
              </a:rPr>
              <a:t>дійсно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05" dirty="0">
                <a:latin typeface="Tahoma"/>
                <a:cs typeface="Tahoma"/>
              </a:rPr>
              <a:t>зможуть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285" dirty="0">
                <a:latin typeface="Tahoma"/>
                <a:cs typeface="Tahoma"/>
              </a:rPr>
              <a:t>стати </a:t>
            </a:r>
            <a:r>
              <a:rPr sz="5350" b="1" spc="-375" dirty="0">
                <a:latin typeface="Tahoma"/>
                <a:cs typeface="Tahoma"/>
              </a:rPr>
              <a:t>професіоналами</a:t>
            </a:r>
            <a:r>
              <a:rPr sz="5350" b="1" spc="-260" dirty="0">
                <a:latin typeface="Tahoma"/>
                <a:cs typeface="Tahoma"/>
              </a:rPr>
              <a:t> </a:t>
            </a:r>
            <a:r>
              <a:rPr sz="5350" b="1" spc="-555" dirty="0">
                <a:latin typeface="Tahoma"/>
                <a:cs typeface="Tahoma"/>
              </a:rPr>
              <a:t>в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10" dirty="0">
                <a:latin typeface="Tahoma"/>
                <a:cs typeface="Tahoma"/>
              </a:rPr>
              <a:t>освітній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295" dirty="0">
                <a:latin typeface="Tahoma"/>
                <a:cs typeface="Tahoma"/>
              </a:rPr>
              <a:t>діяльності</a:t>
            </a:r>
            <a:r>
              <a:rPr sz="5350" b="1" spc="-245" dirty="0">
                <a:latin typeface="Tahoma"/>
                <a:cs typeface="Tahoma"/>
              </a:rPr>
              <a:t> </a:t>
            </a:r>
            <a:r>
              <a:rPr sz="5350" b="1" spc="-445" dirty="0">
                <a:latin typeface="Tahoma"/>
                <a:cs typeface="Tahoma"/>
              </a:rPr>
              <a:t>фахівці,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85" dirty="0">
                <a:latin typeface="Tahoma"/>
                <a:cs typeface="Tahoma"/>
              </a:rPr>
              <a:t>які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95" dirty="0">
                <a:latin typeface="Tahoma"/>
                <a:cs typeface="Tahoma"/>
              </a:rPr>
              <a:t>не мають</a:t>
            </a:r>
            <a:r>
              <a:rPr sz="5350" b="1" spc="-250" dirty="0">
                <a:latin typeface="Tahoma"/>
                <a:cs typeface="Tahoma"/>
              </a:rPr>
              <a:t> </a:t>
            </a:r>
            <a:r>
              <a:rPr sz="5350" b="1" spc="-340" dirty="0">
                <a:latin typeface="Tahoma"/>
                <a:cs typeface="Tahoma"/>
              </a:rPr>
              <a:t>базової</a:t>
            </a:r>
            <a:r>
              <a:rPr sz="5350" b="1" spc="-254" dirty="0">
                <a:latin typeface="Tahoma"/>
                <a:cs typeface="Tahoma"/>
              </a:rPr>
              <a:t> </a:t>
            </a:r>
            <a:r>
              <a:rPr sz="5350" b="1" spc="-350" dirty="0">
                <a:latin typeface="Tahoma"/>
                <a:cs typeface="Tahoma"/>
              </a:rPr>
              <a:t>педагогічної</a:t>
            </a:r>
            <a:r>
              <a:rPr sz="5350" b="1" spc="-254" dirty="0">
                <a:latin typeface="Tahoma"/>
                <a:cs typeface="Tahoma"/>
              </a:rPr>
              <a:t> </a:t>
            </a:r>
            <a:r>
              <a:rPr sz="5350" b="1" spc="-320" dirty="0">
                <a:latin typeface="Tahoma"/>
                <a:cs typeface="Tahoma"/>
              </a:rPr>
              <a:t>освіти.</a:t>
            </a:r>
            <a:endParaRPr sz="53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495300"/>
            <a:ext cx="15898494" cy="2311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363970" marR="5080" indent="-6351905">
              <a:lnSpc>
                <a:spcPct val="116300"/>
              </a:lnSpc>
              <a:spcBef>
                <a:spcPts val="90"/>
              </a:spcBef>
            </a:pPr>
            <a:r>
              <a:rPr sz="6450" spc="-430" dirty="0"/>
              <a:t>Здійснення</a:t>
            </a:r>
            <a:r>
              <a:rPr sz="6450" spc="-305" dirty="0"/>
              <a:t> </a:t>
            </a:r>
            <a:r>
              <a:rPr sz="6450" spc="-385" dirty="0"/>
              <a:t>інтернатури</a:t>
            </a:r>
            <a:r>
              <a:rPr sz="6450" spc="-305" dirty="0"/>
              <a:t> </a:t>
            </a:r>
            <a:r>
              <a:rPr sz="6450" spc="-710" dirty="0"/>
              <a:t>в</a:t>
            </a:r>
            <a:r>
              <a:rPr sz="6450" spc="-310" dirty="0"/>
              <a:t> </a:t>
            </a:r>
            <a:r>
              <a:rPr sz="6450" spc="-360" dirty="0"/>
              <a:t>дистанційному </a:t>
            </a:r>
            <a:r>
              <a:rPr sz="6450" spc="-450" dirty="0"/>
              <a:t>форматі</a:t>
            </a:r>
            <a:endParaRPr sz="645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3810000" y="4958834"/>
            <a:ext cx="10287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Перелік</a:t>
            </a:r>
            <a:r>
              <a:rPr lang="ru-RU" sz="6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6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сертифікаційних</a:t>
            </a:r>
            <a:r>
              <a:rPr lang="ru-RU" sz="6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6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центрів</a:t>
            </a:r>
            <a:r>
              <a:rPr lang="ru-RU" sz="6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6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педагогів</a:t>
            </a:r>
            <a:endParaRPr lang="uk-UA" sz="6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5213" y="123321"/>
            <a:ext cx="13762785" cy="1016317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492" y="8492665"/>
            <a:ext cx="1057275" cy="106298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49131" y="2685393"/>
            <a:ext cx="2846705" cy="876935"/>
            <a:chOff x="1049131" y="2685393"/>
            <a:chExt cx="2846705" cy="876935"/>
          </a:xfrm>
        </p:grpSpPr>
        <p:sp>
          <p:nvSpPr>
            <p:cNvPr id="7" name="object 7"/>
            <p:cNvSpPr/>
            <p:nvPr/>
          </p:nvSpPr>
          <p:spPr>
            <a:xfrm>
              <a:off x="1049131" y="2685393"/>
              <a:ext cx="876935" cy="876935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851025" y="876499"/>
                  </a:moveTo>
                  <a:lnTo>
                    <a:pt x="25526" y="876499"/>
                  </a:lnTo>
                  <a:lnTo>
                    <a:pt x="21772" y="875752"/>
                  </a:lnTo>
                  <a:lnTo>
                    <a:pt x="0" y="850973"/>
                  </a:lnTo>
                  <a:lnTo>
                    <a:pt x="0" y="25525"/>
                  </a:lnTo>
                  <a:lnTo>
                    <a:pt x="25526" y="0"/>
                  </a:lnTo>
                  <a:lnTo>
                    <a:pt x="29429" y="0"/>
                  </a:lnTo>
                  <a:lnTo>
                    <a:pt x="851025" y="0"/>
                  </a:lnTo>
                  <a:lnTo>
                    <a:pt x="876552" y="25525"/>
                  </a:lnTo>
                  <a:lnTo>
                    <a:pt x="876552" y="850973"/>
                  </a:lnTo>
                  <a:lnTo>
                    <a:pt x="854779" y="875752"/>
                  </a:lnTo>
                  <a:lnTo>
                    <a:pt x="851025" y="876499"/>
                  </a:lnTo>
                  <a:close/>
                </a:path>
              </a:pathLst>
            </a:custGeom>
            <a:solidFill>
              <a:srgbClr val="37A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2781" y="2926772"/>
              <a:ext cx="419734" cy="450850"/>
            </a:xfrm>
            <a:custGeom>
              <a:avLst/>
              <a:gdLst/>
              <a:ahLst/>
              <a:cxnLst/>
              <a:rect l="l" t="t" r="r" b="b"/>
              <a:pathLst>
                <a:path w="419735" h="450850">
                  <a:moveTo>
                    <a:pt x="77040" y="450233"/>
                  </a:moveTo>
                  <a:lnTo>
                    <a:pt x="66340" y="448895"/>
                  </a:lnTo>
                  <a:lnTo>
                    <a:pt x="60776" y="444669"/>
                  </a:lnTo>
                  <a:lnTo>
                    <a:pt x="57780" y="437233"/>
                  </a:lnTo>
                  <a:lnTo>
                    <a:pt x="54784" y="426266"/>
                  </a:lnTo>
                  <a:lnTo>
                    <a:pt x="0" y="246515"/>
                  </a:lnTo>
                  <a:lnTo>
                    <a:pt x="419444" y="0"/>
                  </a:lnTo>
                  <a:lnTo>
                    <a:pt x="77040" y="450233"/>
                  </a:lnTo>
                  <a:close/>
                </a:path>
              </a:pathLst>
            </a:custGeom>
            <a:solidFill>
              <a:srgbClr val="C7D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9822" y="3231493"/>
              <a:ext cx="104433" cy="1455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56560" y="2888869"/>
              <a:ext cx="619760" cy="519430"/>
            </a:xfrm>
            <a:custGeom>
              <a:avLst/>
              <a:gdLst/>
              <a:ahLst/>
              <a:cxnLst/>
              <a:rect l="l" t="t" r="r" b="b"/>
              <a:pathLst>
                <a:path w="619760" h="519429">
                  <a:moveTo>
                    <a:pt x="490118" y="519191"/>
                  </a:moveTo>
                  <a:lnTo>
                    <a:pt x="472944" y="512102"/>
                  </a:lnTo>
                  <a:lnTo>
                    <a:pt x="241822" y="342623"/>
                  </a:lnTo>
                  <a:lnTo>
                    <a:pt x="507184" y="104667"/>
                  </a:lnTo>
                  <a:lnTo>
                    <a:pt x="510742" y="97338"/>
                  </a:lnTo>
                  <a:lnTo>
                    <a:pt x="507398" y="93539"/>
                  </a:lnTo>
                  <a:lnTo>
                    <a:pt x="499240" y="93593"/>
                  </a:lnTo>
                  <a:lnTo>
                    <a:pt x="488352" y="97819"/>
                  </a:lnTo>
                  <a:lnTo>
                    <a:pt x="163069" y="304961"/>
                  </a:lnTo>
                  <a:lnTo>
                    <a:pt x="20972" y="260451"/>
                  </a:lnTo>
                  <a:lnTo>
                    <a:pt x="4708" y="251811"/>
                  </a:lnTo>
                  <a:lnTo>
                    <a:pt x="0" y="240122"/>
                  </a:lnTo>
                  <a:lnTo>
                    <a:pt x="7490" y="227470"/>
                  </a:lnTo>
                  <a:lnTo>
                    <a:pt x="27820" y="215941"/>
                  </a:lnTo>
                  <a:lnTo>
                    <a:pt x="577377" y="3664"/>
                  </a:lnTo>
                  <a:lnTo>
                    <a:pt x="595835" y="0"/>
                  </a:lnTo>
                  <a:lnTo>
                    <a:pt x="610761" y="6446"/>
                  </a:lnTo>
                  <a:lnTo>
                    <a:pt x="619268" y="22201"/>
                  </a:lnTo>
                  <a:lnTo>
                    <a:pt x="618465" y="46462"/>
                  </a:lnTo>
                  <a:lnTo>
                    <a:pt x="524305" y="488135"/>
                  </a:lnTo>
                  <a:lnTo>
                    <a:pt x="516761" y="507047"/>
                  </a:lnTo>
                  <a:lnTo>
                    <a:pt x="505044" y="517452"/>
                  </a:lnTo>
                  <a:lnTo>
                    <a:pt x="490118" y="519191"/>
                  </a:lnTo>
                  <a:close/>
                </a:path>
              </a:pathLst>
            </a:custGeom>
            <a:solidFill>
              <a:srgbClr val="F5FA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57842" y="2925370"/>
              <a:ext cx="1938020" cy="396875"/>
            </a:xfrm>
            <a:custGeom>
              <a:avLst/>
              <a:gdLst/>
              <a:ahLst/>
              <a:cxnLst/>
              <a:rect l="l" t="t" r="r" b="b"/>
              <a:pathLst>
                <a:path w="1938020" h="396875">
                  <a:moveTo>
                    <a:pt x="271719" y="60174"/>
                  </a:moveTo>
                  <a:lnTo>
                    <a:pt x="0" y="60174"/>
                  </a:lnTo>
                  <a:lnTo>
                    <a:pt x="0" y="19884"/>
                  </a:lnTo>
                  <a:lnTo>
                    <a:pt x="271719" y="19884"/>
                  </a:lnTo>
                  <a:lnTo>
                    <a:pt x="271719" y="60174"/>
                  </a:lnTo>
                  <a:close/>
                </a:path>
                <a:path w="1938020" h="396875">
                  <a:moveTo>
                    <a:pt x="166531" y="313382"/>
                  </a:moveTo>
                  <a:lnTo>
                    <a:pt x="105410" y="313382"/>
                  </a:lnTo>
                  <a:lnTo>
                    <a:pt x="105410" y="60174"/>
                  </a:lnTo>
                  <a:lnTo>
                    <a:pt x="166531" y="60174"/>
                  </a:lnTo>
                  <a:lnTo>
                    <a:pt x="166531" y="313382"/>
                  </a:lnTo>
                  <a:close/>
                </a:path>
                <a:path w="1938020" h="396875">
                  <a:moveTo>
                    <a:pt x="410867" y="318322"/>
                  </a:moveTo>
                  <a:lnTo>
                    <a:pt x="362023" y="310583"/>
                  </a:lnTo>
                  <a:lnTo>
                    <a:pt x="324722" y="287366"/>
                  </a:lnTo>
                  <a:lnTo>
                    <a:pt x="301075" y="250750"/>
                  </a:lnTo>
                  <a:lnTo>
                    <a:pt x="293193" y="202814"/>
                  </a:lnTo>
                  <a:lnTo>
                    <a:pt x="294993" y="178738"/>
                  </a:lnTo>
                  <a:lnTo>
                    <a:pt x="309392" y="138051"/>
                  </a:lnTo>
                  <a:lnTo>
                    <a:pt x="337631" y="107897"/>
                  </a:lnTo>
                  <a:lnTo>
                    <a:pt x="376011" y="92369"/>
                  </a:lnTo>
                  <a:lnTo>
                    <a:pt x="376417" y="92369"/>
                  </a:lnTo>
                  <a:lnTo>
                    <a:pt x="398405" y="90484"/>
                  </a:lnTo>
                  <a:lnTo>
                    <a:pt x="439789" y="98025"/>
                  </a:lnTo>
                  <a:lnTo>
                    <a:pt x="471905" y="127175"/>
                  </a:lnTo>
                  <a:lnTo>
                    <a:pt x="396568" y="127175"/>
                  </a:lnTo>
                  <a:lnTo>
                    <a:pt x="380240" y="130661"/>
                  </a:lnTo>
                  <a:lnTo>
                    <a:pt x="367751" y="141120"/>
                  </a:lnTo>
                  <a:lnTo>
                    <a:pt x="359101" y="158551"/>
                  </a:lnTo>
                  <a:lnTo>
                    <a:pt x="354289" y="182955"/>
                  </a:lnTo>
                  <a:lnTo>
                    <a:pt x="488480" y="182955"/>
                  </a:lnTo>
                  <a:lnTo>
                    <a:pt x="488909" y="185661"/>
                  </a:lnTo>
                  <a:lnTo>
                    <a:pt x="490285" y="216120"/>
                  </a:lnTo>
                  <a:lnTo>
                    <a:pt x="355108" y="216120"/>
                  </a:lnTo>
                  <a:lnTo>
                    <a:pt x="361622" y="243272"/>
                  </a:lnTo>
                  <a:lnTo>
                    <a:pt x="375205" y="262666"/>
                  </a:lnTo>
                  <a:lnTo>
                    <a:pt x="395857" y="274302"/>
                  </a:lnTo>
                  <a:lnTo>
                    <a:pt x="423578" y="278181"/>
                  </a:lnTo>
                  <a:lnTo>
                    <a:pt x="490261" y="278181"/>
                  </a:lnTo>
                  <a:lnTo>
                    <a:pt x="490261" y="306009"/>
                  </a:lnTo>
                  <a:lnTo>
                    <a:pt x="469593" y="311396"/>
                  </a:lnTo>
                  <a:lnTo>
                    <a:pt x="449472" y="315244"/>
                  </a:lnTo>
                  <a:lnTo>
                    <a:pt x="429896" y="317553"/>
                  </a:lnTo>
                  <a:lnTo>
                    <a:pt x="410867" y="318322"/>
                  </a:lnTo>
                  <a:close/>
                </a:path>
                <a:path w="1938020" h="396875">
                  <a:moveTo>
                    <a:pt x="488480" y="182955"/>
                  </a:moveTo>
                  <a:lnTo>
                    <a:pt x="432491" y="182955"/>
                  </a:lnTo>
                  <a:lnTo>
                    <a:pt x="430342" y="159595"/>
                  </a:lnTo>
                  <a:lnTo>
                    <a:pt x="430246" y="158551"/>
                  </a:lnTo>
                  <a:lnTo>
                    <a:pt x="423510" y="141120"/>
                  </a:lnTo>
                  <a:lnTo>
                    <a:pt x="412284" y="130661"/>
                  </a:lnTo>
                  <a:lnTo>
                    <a:pt x="396568" y="127175"/>
                  </a:lnTo>
                  <a:lnTo>
                    <a:pt x="471905" y="127175"/>
                  </a:lnTo>
                  <a:lnTo>
                    <a:pt x="477899" y="137924"/>
                  </a:lnTo>
                  <a:lnTo>
                    <a:pt x="484780" y="159595"/>
                  </a:lnTo>
                  <a:lnTo>
                    <a:pt x="488480" y="182955"/>
                  </a:lnTo>
                  <a:close/>
                </a:path>
                <a:path w="1938020" h="396875">
                  <a:moveTo>
                    <a:pt x="490261" y="278181"/>
                  </a:moveTo>
                  <a:lnTo>
                    <a:pt x="423578" y="278181"/>
                  </a:lnTo>
                  <a:lnTo>
                    <a:pt x="438917" y="277325"/>
                  </a:lnTo>
                  <a:lnTo>
                    <a:pt x="455144" y="274756"/>
                  </a:lnTo>
                  <a:lnTo>
                    <a:pt x="472259" y="270473"/>
                  </a:lnTo>
                  <a:lnTo>
                    <a:pt x="490260" y="264478"/>
                  </a:lnTo>
                  <a:lnTo>
                    <a:pt x="490261" y="278181"/>
                  </a:lnTo>
                  <a:close/>
                </a:path>
                <a:path w="1938020" h="396875">
                  <a:moveTo>
                    <a:pt x="609772" y="313382"/>
                  </a:moveTo>
                  <a:lnTo>
                    <a:pt x="551009" y="313382"/>
                  </a:lnTo>
                  <a:lnTo>
                    <a:pt x="551009" y="0"/>
                  </a:lnTo>
                  <a:lnTo>
                    <a:pt x="609772" y="0"/>
                  </a:lnTo>
                  <a:lnTo>
                    <a:pt x="609772" y="313382"/>
                  </a:lnTo>
                  <a:close/>
                </a:path>
                <a:path w="1938020" h="396875">
                  <a:moveTo>
                    <a:pt x="781642" y="318322"/>
                  </a:moveTo>
                  <a:lnTo>
                    <a:pt x="732797" y="310583"/>
                  </a:lnTo>
                  <a:lnTo>
                    <a:pt x="695496" y="287366"/>
                  </a:lnTo>
                  <a:lnTo>
                    <a:pt x="671849" y="250750"/>
                  </a:lnTo>
                  <a:lnTo>
                    <a:pt x="663967" y="202814"/>
                  </a:lnTo>
                  <a:lnTo>
                    <a:pt x="665767" y="178738"/>
                  </a:lnTo>
                  <a:lnTo>
                    <a:pt x="680166" y="138051"/>
                  </a:lnTo>
                  <a:lnTo>
                    <a:pt x="708406" y="107897"/>
                  </a:lnTo>
                  <a:lnTo>
                    <a:pt x="746786" y="92369"/>
                  </a:lnTo>
                  <a:lnTo>
                    <a:pt x="747192" y="92369"/>
                  </a:lnTo>
                  <a:lnTo>
                    <a:pt x="769179" y="90484"/>
                  </a:lnTo>
                  <a:lnTo>
                    <a:pt x="810564" y="98025"/>
                  </a:lnTo>
                  <a:lnTo>
                    <a:pt x="842680" y="127175"/>
                  </a:lnTo>
                  <a:lnTo>
                    <a:pt x="767342" y="127175"/>
                  </a:lnTo>
                  <a:lnTo>
                    <a:pt x="751015" y="130661"/>
                  </a:lnTo>
                  <a:lnTo>
                    <a:pt x="738526" y="141120"/>
                  </a:lnTo>
                  <a:lnTo>
                    <a:pt x="729875" y="158551"/>
                  </a:lnTo>
                  <a:lnTo>
                    <a:pt x="725064" y="182955"/>
                  </a:lnTo>
                  <a:lnTo>
                    <a:pt x="859255" y="182955"/>
                  </a:lnTo>
                  <a:lnTo>
                    <a:pt x="859684" y="185661"/>
                  </a:lnTo>
                  <a:lnTo>
                    <a:pt x="861060" y="216120"/>
                  </a:lnTo>
                  <a:lnTo>
                    <a:pt x="725908" y="216120"/>
                  </a:lnTo>
                  <a:lnTo>
                    <a:pt x="732422" y="243272"/>
                  </a:lnTo>
                  <a:lnTo>
                    <a:pt x="746005" y="262666"/>
                  </a:lnTo>
                  <a:lnTo>
                    <a:pt x="766657" y="274302"/>
                  </a:lnTo>
                  <a:lnTo>
                    <a:pt x="794378" y="278181"/>
                  </a:lnTo>
                  <a:lnTo>
                    <a:pt x="861052" y="278181"/>
                  </a:lnTo>
                  <a:lnTo>
                    <a:pt x="861035" y="306009"/>
                  </a:lnTo>
                  <a:lnTo>
                    <a:pt x="840367" y="311396"/>
                  </a:lnTo>
                  <a:lnTo>
                    <a:pt x="820246" y="315244"/>
                  </a:lnTo>
                  <a:lnTo>
                    <a:pt x="800671" y="317553"/>
                  </a:lnTo>
                  <a:lnTo>
                    <a:pt x="781642" y="318322"/>
                  </a:lnTo>
                  <a:close/>
                </a:path>
                <a:path w="1938020" h="396875">
                  <a:moveTo>
                    <a:pt x="859255" y="182955"/>
                  </a:moveTo>
                  <a:lnTo>
                    <a:pt x="803265" y="182955"/>
                  </a:lnTo>
                  <a:lnTo>
                    <a:pt x="801116" y="159595"/>
                  </a:lnTo>
                  <a:lnTo>
                    <a:pt x="801020" y="158551"/>
                  </a:lnTo>
                  <a:lnTo>
                    <a:pt x="794285" y="141120"/>
                  </a:lnTo>
                  <a:lnTo>
                    <a:pt x="783059" y="130661"/>
                  </a:lnTo>
                  <a:lnTo>
                    <a:pt x="767342" y="127175"/>
                  </a:lnTo>
                  <a:lnTo>
                    <a:pt x="842680" y="127175"/>
                  </a:lnTo>
                  <a:lnTo>
                    <a:pt x="848674" y="137924"/>
                  </a:lnTo>
                  <a:lnTo>
                    <a:pt x="855555" y="159595"/>
                  </a:lnTo>
                  <a:lnTo>
                    <a:pt x="859255" y="182955"/>
                  </a:lnTo>
                  <a:close/>
                </a:path>
                <a:path w="1938020" h="396875">
                  <a:moveTo>
                    <a:pt x="861052" y="278181"/>
                  </a:moveTo>
                  <a:lnTo>
                    <a:pt x="794378" y="278181"/>
                  </a:lnTo>
                  <a:lnTo>
                    <a:pt x="809717" y="277325"/>
                  </a:lnTo>
                  <a:lnTo>
                    <a:pt x="825944" y="274756"/>
                  </a:lnTo>
                  <a:lnTo>
                    <a:pt x="843058" y="270473"/>
                  </a:lnTo>
                  <a:lnTo>
                    <a:pt x="861060" y="264478"/>
                  </a:lnTo>
                  <a:lnTo>
                    <a:pt x="861052" y="278181"/>
                  </a:lnTo>
                  <a:close/>
                </a:path>
                <a:path w="1938020" h="396875">
                  <a:moveTo>
                    <a:pt x="988342" y="313333"/>
                  </a:moveTo>
                  <a:lnTo>
                    <a:pt x="939038" y="297037"/>
                  </a:lnTo>
                  <a:lnTo>
                    <a:pt x="909495" y="250080"/>
                  </a:lnTo>
                  <a:lnTo>
                    <a:pt x="903785" y="205570"/>
                  </a:lnTo>
                  <a:lnTo>
                    <a:pt x="905383" y="180770"/>
                  </a:lnTo>
                  <a:lnTo>
                    <a:pt x="910062" y="159111"/>
                  </a:lnTo>
                  <a:lnTo>
                    <a:pt x="910178" y="158577"/>
                  </a:lnTo>
                  <a:lnTo>
                    <a:pt x="929356" y="122011"/>
                  </a:lnTo>
                  <a:lnTo>
                    <a:pt x="977235" y="92455"/>
                  </a:lnTo>
                  <a:lnTo>
                    <a:pt x="997428" y="90484"/>
                  </a:lnTo>
                  <a:lnTo>
                    <a:pt x="1013788" y="92171"/>
                  </a:lnTo>
                  <a:lnTo>
                    <a:pt x="1029528" y="97230"/>
                  </a:lnTo>
                  <a:lnTo>
                    <a:pt x="1044647" y="105663"/>
                  </a:lnTo>
                  <a:lnTo>
                    <a:pt x="1059145" y="117468"/>
                  </a:lnTo>
                  <a:lnTo>
                    <a:pt x="1118107" y="117468"/>
                  </a:lnTo>
                  <a:lnTo>
                    <a:pt x="1118107" y="127845"/>
                  </a:lnTo>
                  <a:lnTo>
                    <a:pt x="1014235" y="127845"/>
                  </a:lnTo>
                  <a:lnTo>
                    <a:pt x="1003695" y="129111"/>
                  </a:lnTo>
                  <a:lnTo>
                    <a:pt x="973173" y="159111"/>
                  </a:lnTo>
                  <a:lnTo>
                    <a:pt x="965800" y="202715"/>
                  </a:lnTo>
                  <a:lnTo>
                    <a:pt x="968368" y="230671"/>
                  </a:lnTo>
                  <a:lnTo>
                    <a:pt x="976072" y="250639"/>
                  </a:lnTo>
                  <a:lnTo>
                    <a:pt x="988911" y="262619"/>
                  </a:lnTo>
                  <a:lnTo>
                    <a:pt x="1006887" y="266613"/>
                  </a:lnTo>
                  <a:lnTo>
                    <a:pt x="1059000" y="266613"/>
                  </a:lnTo>
                  <a:lnTo>
                    <a:pt x="1046732" y="286871"/>
                  </a:lnTo>
                  <a:lnTo>
                    <a:pt x="1030769" y="301572"/>
                  </a:lnTo>
                  <a:lnTo>
                    <a:pt x="1011306" y="310392"/>
                  </a:lnTo>
                  <a:lnTo>
                    <a:pt x="988342" y="313333"/>
                  </a:lnTo>
                  <a:close/>
                </a:path>
                <a:path w="1938020" h="396875">
                  <a:moveTo>
                    <a:pt x="1118107" y="117468"/>
                  </a:moveTo>
                  <a:lnTo>
                    <a:pt x="1059145" y="117468"/>
                  </a:lnTo>
                  <a:lnTo>
                    <a:pt x="1065302" y="95449"/>
                  </a:lnTo>
                  <a:lnTo>
                    <a:pt x="1118107" y="95449"/>
                  </a:lnTo>
                  <a:lnTo>
                    <a:pt x="1118107" y="117468"/>
                  </a:lnTo>
                  <a:close/>
                </a:path>
                <a:path w="1938020" h="396875">
                  <a:moveTo>
                    <a:pt x="1059000" y="266613"/>
                  </a:moveTo>
                  <a:lnTo>
                    <a:pt x="1006887" y="266613"/>
                  </a:lnTo>
                  <a:lnTo>
                    <a:pt x="1020766" y="264480"/>
                  </a:lnTo>
                  <a:lnTo>
                    <a:pt x="1034028" y="258080"/>
                  </a:lnTo>
                  <a:lnTo>
                    <a:pt x="1046672" y="247413"/>
                  </a:lnTo>
                  <a:lnTo>
                    <a:pt x="1058922" y="232207"/>
                  </a:lnTo>
                  <a:lnTo>
                    <a:pt x="1058922" y="151850"/>
                  </a:lnTo>
                  <a:lnTo>
                    <a:pt x="1048169" y="141348"/>
                  </a:lnTo>
                  <a:lnTo>
                    <a:pt x="1037137" y="133846"/>
                  </a:lnTo>
                  <a:lnTo>
                    <a:pt x="1025826" y="129345"/>
                  </a:lnTo>
                  <a:lnTo>
                    <a:pt x="1014235" y="127845"/>
                  </a:lnTo>
                  <a:lnTo>
                    <a:pt x="1118107" y="127845"/>
                  </a:lnTo>
                  <a:lnTo>
                    <a:pt x="1118032" y="266290"/>
                  </a:lnTo>
                  <a:lnTo>
                    <a:pt x="1059195" y="266290"/>
                  </a:lnTo>
                  <a:lnTo>
                    <a:pt x="1059000" y="266613"/>
                  </a:lnTo>
                  <a:close/>
                </a:path>
                <a:path w="1938020" h="396875">
                  <a:moveTo>
                    <a:pt x="1102301" y="355037"/>
                  </a:moveTo>
                  <a:lnTo>
                    <a:pt x="997652" y="355037"/>
                  </a:lnTo>
                  <a:lnTo>
                    <a:pt x="1012695" y="354169"/>
                  </a:lnTo>
                  <a:lnTo>
                    <a:pt x="1025550" y="351562"/>
                  </a:lnTo>
                  <a:lnTo>
                    <a:pt x="1055570" y="322921"/>
                  </a:lnTo>
                  <a:lnTo>
                    <a:pt x="1059195" y="266290"/>
                  </a:lnTo>
                  <a:lnTo>
                    <a:pt x="1118032" y="266290"/>
                  </a:lnTo>
                  <a:lnTo>
                    <a:pt x="1116567" y="304644"/>
                  </a:lnTo>
                  <a:lnTo>
                    <a:pt x="1108252" y="344199"/>
                  </a:lnTo>
                  <a:lnTo>
                    <a:pt x="1103118" y="353933"/>
                  </a:lnTo>
                  <a:lnTo>
                    <a:pt x="1102301" y="355037"/>
                  </a:lnTo>
                  <a:close/>
                </a:path>
                <a:path w="1938020" h="396875">
                  <a:moveTo>
                    <a:pt x="1005770" y="396246"/>
                  </a:moveTo>
                  <a:lnTo>
                    <a:pt x="986433" y="395278"/>
                  </a:lnTo>
                  <a:lnTo>
                    <a:pt x="966334" y="392373"/>
                  </a:lnTo>
                  <a:lnTo>
                    <a:pt x="945471" y="387533"/>
                  </a:lnTo>
                  <a:lnTo>
                    <a:pt x="923844" y="380756"/>
                  </a:lnTo>
                  <a:lnTo>
                    <a:pt x="923406" y="380756"/>
                  </a:lnTo>
                  <a:lnTo>
                    <a:pt x="928139" y="338356"/>
                  </a:lnTo>
                  <a:lnTo>
                    <a:pt x="946104" y="345654"/>
                  </a:lnTo>
                  <a:lnTo>
                    <a:pt x="963678" y="350867"/>
                  </a:lnTo>
                  <a:lnTo>
                    <a:pt x="980520" y="353933"/>
                  </a:lnTo>
                  <a:lnTo>
                    <a:pt x="979862" y="353933"/>
                  </a:lnTo>
                  <a:lnTo>
                    <a:pt x="997652" y="355037"/>
                  </a:lnTo>
                  <a:lnTo>
                    <a:pt x="1102301" y="355037"/>
                  </a:lnTo>
                  <a:lnTo>
                    <a:pt x="1096547" y="362817"/>
                  </a:lnTo>
                  <a:lnTo>
                    <a:pt x="1088539" y="370851"/>
                  </a:lnTo>
                  <a:lnTo>
                    <a:pt x="1074109" y="380756"/>
                  </a:lnTo>
                  <a:lnTo>
                    <a:pt x="923844" y="380756"/>
                  </a:lnTo>
                  <a:lnTo>
                    <a:pt x="923373" y="381053"/>
                  </a:lnTo>
                  <a:lnTo>
                    <a:pt x="1073675" y="381053"/>
                  </a:lnTo>
                  <a:lnTo>
                    <a:pt x="1072353" y="381961"/>
                  </a:lnTo>
                  <a:lnTo>
                    <a:pt x="1053162" y="389897"/>
                  </a:lnTo>
                  <a:lnTo>
                    <a:pt x="1030968" y="394659"/>
                  </a:lnTo>
                  <a:lnTo>
                    <a:pt x="1005770" y="396246"/>
                  </a:lnTo>
                  <a:close/>
                </a:path>
                <a:path w="1938020" h="396875">
                  <a:moveTo>
                    <a:pt x="1329300" y="136509"/>
                  </a:moveTo>
                  <a:lnTo>
                    <a:pt x="1248914" y="136509"/>
                  </a:lnTo>
                  <a:lnTo>
                    <a:pt x="1261821" y="116362"/>
                  </a:lnTo>
                  <a:lnTo>
                    <a:pt x="1277700" y="101972"/>
                  </a:lnTo>
                  <a:lnTo>
                    <a:pt x="1296552" y="93338"/>
                  </a:lnTo>
                  <a:lnTo>
                    <a:pt x="1318377" y="90459"/>
                  </a:lnTo>
                  <a:lnTo>
                    <a:pt x="1322084" y="90459"/>
                  </a:lnTo>
                  <a:lnTo>
                    <a:pt x="1325725" y="90857"/>
                  </a:lnTo>
                  <a:lnTo>
                    <a:pt x="1329300" y="91651"/>
                  </a:lnTo>
                  <a:lnTo>
                    <a:pt x="1329300" y="136509"/>
                  </a:lnTo>
                  <a:close/>
                </a:path>
                <a:path w="1938020" h="396875">
                  <a:moveTo>
                    <a:pt x="1190151" y="313382"/>
                  </a:moveTo>
                  <a:lnTo>
                    <a:pt x="1190151" y="95424"/>
                  </a:lnTo>
                  <a:lnTo>
                    <a:pt x="1248914" y="95424"/>
                  </a:lnTo>
                  <a:lnTo>
                    <a:pt x="1248914" y="136509"/>
                  </a:lnTo>
                  <a:lnTo>
                    <a:pt x="1329300" y="136509"/>
                  </a:lnTo>
                  <a:lnTo>
                    <a:pt x="1329300" y="139215"/>
                  </a:lnTo>
                  <a:lnTo>
                    <a:pt x="1306088" y="139215"/>
                  </a:lnTo>
                  <a:lnTo>
                    <a:pt x="1289342" y="141433"/>
                  </a:lnTo>
                  <a:lnTo>
                    <a:pt x="1274230" y="148089"/>
                  </a:lnTo>
                  <a:lnTo>
                    <a:pt x="1260755" y="159183"/>
                  </a:lnTo>
                  <a:lnTo>
                    <a:pt x="1248914" y="174713"/>
                  </a:lnTo>
                  <a:lnTo>
                    <a:pt x="1248914" y="313060"/>
                  </a:lnTo>
                  <a:lnTo>
                    <a:pt x="1190151" y="313382"/>
                  </a:lnTo>
                  <a:close/>
                </a:path>
                <a:path w="1938020" h="396875">
                  <a:moveTo>
                    <a:pt x="1329300" y="143782"/>
                  </a:moveTo>
                  <a:lnTo>
                    <a:pt x="1320959" y="140737"/>
                  </a:lnTo>
                  <a:lnTo>
                    <a:pt x="1313221" y="139215"/>
                  </a:lnTo>
                  <a:lnTo>
                    <a:pt x="1329300" y="139215"/>
                  </a:lnTo>
                  <a:lnTo>
                    <a:pt x="1329300" y="143782"/>
                  </a:lnTo>
                  <a:close/>
                </a:path>
                <a:path w="1938020" h="396875">
                  <a:moveTo>
                    <a:pt x="1373764" y="145992"/>
                  </a:moveTo>
                  <a:lnTo>
                    <a:pt x="1373764" y="105528"/>
                  </a:lnTo>
                  <a:lnTo>
                    <a:pt x="1393662" y="98925"/>
                  </a:lnTo>
                  <a:lnTo>
                    <a:pt x="1413460" y="94208"/>
                  </a:lnTo>
                  <a:lnTo>
                    <a:pt x="1433160" y="91378"/>
                  </a:lnTo>
                  <a:lnTo>
                    <a:pt x="1452760" y="90435"/>
                  </a:lnTo>
                  <a:lnTo>
                    <a:pt x="1490188" y="94689"/>
                  </a:lnTo>
                  <a:lnTo>
                    <a:pt x="1516922" y="107452"/>
                  </a:lnTo>
                  <a:lnTo>
                    <a:pt x="1531308" y="126529"/>
                  </a:lnTo>
                  <a:lnTo>
                    <a:pt x="1443227" y="126529"/>
                  </a:lnTo>
                  <a:lnTo>
                    <a:pt x="1426010" y="127746"/>
                  </a:lnTo>
                  <a:lnTo>
                    <a:pt x="1408694" y="131395"/>
                  </a:lnTo>
                  <a:lnTo>
                    <a:pt x="1391278" y="137477"/>
                  </a:lnTo>
                  <a:lnTo>
                    <a:pt x="1373764" y="145992"/>
                  </a:lnTo>
                  <a:close/>
                </a:path>
                <a:path w="1938020" h="396875">
                  <a:moveTo>
                    <a:pt x="1418996" y="318322"/>
                  </a:moveTo>
                  <a:lnTo>
                    <a:pt x="1382176" y="308492"/>
                  </a:lnTo>
                  <a:lnTo>
                    <a:pt x="1355814" y="268836"/>
                  </a:lnTo>
                  <a:lnTo>
                    <a:pt x="1354697" y="255591"/>
                  </a:lnTo>
                  <a:lnTo>
                    <a:pt x="1356497" y="238571"/>
                  </a:lnTo>
                  <a:lnTo>
                    <a:pt x="1383495" y="199985"/>
                  </a:lnTo>
                  <a:lnTo>
                    <a:pt x="1418674" y="185239"/>
                  </a:lnTo>
                  <a:lnTo>
                    <a:pt x="1466265" y="180324"/>
                  </a:lnTo>
                  <a:lnTo>
                    <a:pt x="1481955" y="180324"/>
                  </a:lnTo>
                  <a:lnTo>
                    <a:pt x="1481955" y="160464"/>
                  </a:lnTo>
                  <a:lnTo>
                    <a:pt x="1479595" y="145992"/>
                  </a:lnTo>
                  <a:lnTo>
                    <a:pt x="1479534" y="145618"/>
                  </a:lnTo>
                  <a:lnTo>
                    <a:pt x="1472273" y="135013"/>
                  </a:lnTo>
                  <a:lnTo>
                    <a:pt x="1460170" y="128650"/>
                  </a:lnTo>
                  <a:lnTo>
                    <a:pt x="1443227" y="126529"/>
                  </a:lnTo>
                  <a:lnTo>
                    <a:pt x="1531308" y="126529"/>
                  </a:lnTo>
                  <a:lnTo>
                    <a:pt x="1532908" y="128650"/>
                  </a:lnTo>
                  <a:lnTo>
                    <a:pt x="1533442" y="131395"/>
                  </a:lnTo>
                  <a:lnTo>
                    <a:pt x="1538310" y="158503"/>
                  </a:lnTo>
                  <a:lnTo>
                    <a:pt x="1538310" y="214159"/>
                  </a:lnTo>
                  <a:lnTo>
                    <a:pt x="1468003" y="214159"/>
                  </a:lnTo>
                  <a:lnTo>
                    <a:pt x="1455424" y="214755"/>
                  </a:lnTo>
                  <a:lnTo>
                    <a:pt x="1419518" y="228903"/>
                  </a:lnTo>
                  <a:lnTo>
                    <a:pt x="1411027" y="249881"/>
                  </a:lnTo>
                  <a:lnTo>
                    <a:pt x="1411027" y="257958"/>
                  </a:lnTo>
                  <a:lnTo>
                    <a:pt x="1413742" y="264768"/>
                  </a:lnTo>
                  <a:lnTo>
                    <a:pt x="1419170" y="270312"/>
                  </a:lnTo>
                  <a:lnTo>
                    <a:pt x="1424731" y="275740"/>
                  </a:lnTo>
                  <a:lnTo>
                    <a:pt x="1431293" y="278355"/>
                  </a:lnTo>
                  <a:lnTo>
                    <a:pt x="1546535" y="278355"/>
                  </a:lnTo>
                  <a:lnTo>
                    <a:pt x="1547135" y="278942"/>
                  </a:lnTo>
                  <a:lnTo>
                    <a:pt x="1554000" y="280540"/>
                  </a:lnTo>
                  <a:lnTo>
                    <a:pt x="1563930" y="280540"/>
                  </a:lnTo>
                  <a:lnTo>
                    <a:pt x="1563930" y="289650"/>
                  </a:lnTo>
                  <a:lnTo>
                    <a:pt x="1484562" y="289650"/>
                  </a:lnTo>
                  <a:lnTo>
                    <a:pt x="1481905" y="289948"/>
                  </a:lnTo>
                  <a:lnTo>
                    <a:pt x="1466960" y="302362"/>
                  </a:lnTo>
                  <a:lnTo>
                    <a:pt x="1451493" y="311229"/>
                  </a:lnTo>
                  <a:lnTo>
                    <a:pt x="1435506" y="316549"/>
                  </a:lnTo>
                  <a:lnTo>
                    <a:pt x="1418996" y="318322"/>
                  </a:lnTo>
                  <a:close/>
                </a:path>
                <a:path w="1938020" h="396875">
                  <a:moveTo>
                    <a:pt x="1546535" y="278355"/>
                  </a:moveTo>
                  <a:lnTo>
                    <a:pt x="1440423" y="278355"/>
                  </a:lnTo>
                  <a:lnTo>
                    <a:pt x="1449971" y="277201"/>
                  </a:lnTo>
                  <a:lnTo>
                    <a:pt x="1460474" y="273440"/>
                  </a:lnTo>
                  <a:lnTo>
                    <a:pt x="1471111" y="267172"/>
                  </a:lnTo>
                  <a:lnTo>
                    <a:pt x="1481905" y="258396"/>
                  </a:lnTo>
                  <a:lnTo>
                    <a:pt x="1481905" y="214159"/>
                  </a:lnTo>
                  <a:lnTo>
                    <a:pt x="1538310" y="214159"/>
                  </a:lnTo>
                  <a:lnTo>
                    <a:pt x="1538364" y="255591"/>
                  </a:lnTo>
                  <a:lnTo>
                    <a:pt x="1539169" y="264768"/>
                  </a:lnTo>
                  <a:lnTo>
                    <a:pt x="1539290" y="266157"/>
                  </a:lnTo>
                  <a:lnTo>
                    <a:pt x="1542232" y="274147"/>
                  </a:lnTo>
                  <a:lnTo>
                    <a:pt x="1546535" y="278355"/>
                  </a:lnTo>
                  <a:close/>
                </a:path>
                <a:path w="1938020" h="396875">
                  <a:moveTo>
                    <a:pt x="1563930" y="280540"/>
                  </a:moveTo>
                  <a:lnTo>
                    <a:pt x="1556383" y="280540"/>
                  </a:lnTo>
                  <a:lnTo>
                    <a:pt x="1559693" y="279811"/>
                  </a:lnTo>
                  <a:lnTo>
                    <a:pt x="1563930" y="278355"/>
                  </a:lnTo>
                  <a:lnTo>
                    <a:pt x="1563930" y="280540"/>
                  </a:lnTo>
                  <a:close/>
                </a:path>
                <a:path w="1938020" h="396875">
                  <a:moveTo>
                    <a:pt x="1530986" y="318024"/>
                  </a:moveTo>
                  <a:lnTo>
                    <a:pt x="1514539" y="316251"/>
                  </a:lnTo>
                  <a:lnTo>
                    <a:pt x="1501319" y="310931"/>
                  </a:lnTo>
                  <a:lnTo>
                    <a:pt x="1491327" y="302064"/>
                  </a:lnTo>
                  <a:lnTo>
                    <a:pt x="1484562" y="289650"/>
                  </a:lnTo>
                  <a:lnTo>
                    <a:pt x="1563930" y="289650"/>
                  </a:lnTo>
                  <a:lnTo>
                    <a:pt x="1563930" y="312464"/>
                  </a:lnTo>
                  <a:lnTo>
                    <a:pt x="1554870" y="314896"/>
                  </a:lnTo>
                  <a:lnTo>
                    <a:pt x="1546777" y="316549"/>
                  </a:lnTo>
                  <a:lnTo>
                    <a:pt x="1547011" y="316549"/>
                  </a:lnTo>
                  <a:lnTo>
                    <a:pt x="1538398" y="317677"/>
                  </a:lnTo>
                  <a:lnTo>
                    <a:pt x="1530986" y="318024"/>
                  </a:lnTo>
                  <a:close/>
                </a:path>
                <a:path w="1938020" h="396875">
                  <a:moveTo>
                    <a:pt x="1803822" y="136484"/>
                  </a:moveTo>
                  <a:lnTo>
                    <a:pt x="1670457" y="136484"/>
                  </a:lnTo>
                  <a:lnTo>
                    <a:pt x="1684729" y="116337"/>
                  </a:lnTo>
                  <a:lnTo>
                    <a:pt x="1701726" y="101947"/>
                  </a:lnTo>
                  <a:lnTo>
                    <a:pt x="1721447" y="93313"/>
                  </a:lnTo>
                  <a:lnTo>
                    <a:pt x="1743892" y="90435"/>
                  </a:lnTo>
                  <a:lnTo>
                    <a:pt x="1755731" y="91192"/>
                  </a:lnTo>
                  <a:lnTo>
                    <a:pt x="1791533" y="109213"/>
                  </a:lnTo>
                  <a:lnTo>
                    <a:pt x="1803822" y="136484"/>
                  </a:lnTo>
                  <a:close/>
                </a:path>
                <a:path w="1938020" h="396875">
                  <a:moveTo>
                    <a:pt x="1803847" y="313233"/>
                  </a:moveTo>
                  <a:lnTo>
                    <a:pt x="1747492" y="313233"/>
                  </a:lnTo>
                  <a:lnTo>
                    <a:pt x="1747435" y="174887"/>
                  </a:lnTo>
                  <a:lnTo>
                    <a:pt x="1745867" y="158464"/>
                  </a:lnTo>
                  <a:lnTo>
                    <a:pt x="1741066" y="146488"/>
                  </a:lnTo>
                  <a:lnTo>
                    <a:pt x="1740994" y="146308"/>
                  </a:lnTo>
                  <a:lnTo>
                    <a:pt x="1732830" y="138977"/>
                  </a:lnTo>
                  <a:lnTo>
                    <a:pt x="1732697" y="138977"/>
                  </a:lnTo>
                  <a:lnTo>
                    <a:pt x="1721034" y="136484"/>
                  </a:lnTo>
                  <a:lnTo>
                    <a:pt x="1803822" y="136484"/>
                  </a:lnTo>
                  <a:lnTo>
                    <a:pt x="1819887" y="116337"/>
                  </a:lnTo>
                  <a:lnTo>
                    <a:pt x="1837548" y="101947"/>
                  </a:lnTo>
                  <a:lnTo>
                    <a:pt x="1856804" y="93313"/>
                  </a:lnTo>
                  <a:lnTo>
                    <a:pt x="1877654" y="90435"/>
                  </a:lnTo>
                  <a:lnTo>
                    <a:pt x="1903797" y="94552"/>
                  </a:lnTo>
                  <a:lnTo>
                    <a:pt x="1922471" y="106906"/>
                  </a:lnTo>
                  <a:lnTo>
                    <a:pt x="1933675" y="127494"/>
                  </a:lnTo>
                  <a:lnTo>
                    <a:pt x="1934840" y="136484"/>
                  </a:lnTo>
                  <a:lnTo>
                    <a:pt x="1934881" y="136807"/>
                  </a:lnTo>
                  <a:lnTo>
                    <a:pt x="1855236" y="136807"/>
                  </a:lnTo>
                  <a:lnTo>
                    <a:pt x="1842128" y="139188"/>
                  </a:lnTo>
                  <a:lnTo>
                    <a:pt x="1829239" y="146308"/>
                  </a:lnTo>
                  <a:lnTo>
                    <a:pt x="1816553" y="158129"/>
                  </a:lnTo>
                  <a:lnTo>
                    <a:pt x="1816265" y="158464"/>
                  </a:lnTo>
                  <a:lnTo>
                    <a:pt x="1803865" y="174887"/>
                  </a:lnTo>
                  <a:lnTo>
                    <a:pt x="1803847" y="313233"/>
                  </a:lnTo>
                  <a:close/>
                </a:path>
                <a:path w="1938020" h="396875">
                  <a:moveTo>
                    <a:pt x="1670482" y="313233"/>
                  </a:moveTo>
                  <a:lnTo>
                    <a:pt x="1614103" y="313233"/>
                  </a:lnTo>
                  <a:lnTo>
                    <a:pt x="1614103" y="95399"/>
                  </a:lnTo>
                  <a:lnTo>
                    <a:pt x="1670457" y="95399"/>
                  </a:lnTo>
                  <a:lnTo>
                    <a:pt x="1670457" y="136484"/>
                  </a:lnTo>
                  <a:lnTo>
                    <a:pt x="1722036" y="136484"/>
                  </a:lnTo>
                  <a:lnTo>
                    <a:pt x="1708563" y="138977"/>
                  </a:lnTo>
                  <a:lnTo>
                    <a:pt x="1695749" y="146159"/>
                  </a:lnTo>
                  <a:lnTo>
                    <a:pt x="1683055" y="158129"/>
                  </a:lnTo>
                  <a:lnTo>
                    <a:pt x="1670482" y="174887"/>
                  </a:lnTo>
                  <a:lnTo>
                    <a:pt x="1670482" y="313233"/>
                  </a:lnTo>
                  <a:close/>
                </a:path>
                <a:path w="1938020" h="396875">
                  <a:moveTo>
                    <a:pt x="1937410" y="313233"/>
                  </a:moveTo>
                  <a:lnTo>
                    <a:pt x="1881055" y="313233"/>
                  </a:lnTo>
                  <a:lnTo>
                    <a:pt x="1880994" y="174887"/>
                  </a:lnTo>
                  <a:lnTo>
                    <a:pt x="1879391" y="158464"/>
                  </a:lnTo>
                  <a:lnTo>
                    <a:pt x="1874600" y="146488"/>
                  </a:lnTo>
                  <a:lnTo>
                    <a:pt x="1866489" y="139188"/>
                  </a:lnTo>
                  <a:lnTo>
                    <a:pt x="1866351" y="139188"/>
                  </a:lnTo>
                  <a:lnTo>
                    <a:pt x="1855236" y="136807"/>
                  </a:lnTo>
                  <a:lnTo>
                    <a:pt x="1934881" y="136807"/>
                  </a:lnTo>
                  <a:lnTo>
                    <a:pt x="1937410" y="156319"/>
                  </a:lnTo>
                  <a:lnTo>
                    <a:pt x="1937410" y="3132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7067" y="3729596"/>
            <a:ext cx="2889729" cy="38472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97" y="15599"/>
            <a:ext cx="2199869" cy="266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adminms\Downloads\oksana.tokar.psy_q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42" y="7679861"/>
            <a:ext cx="2207518" cy="253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47800" y="723900"/>
            <a:ext cx="144018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враховується проходження педагогічної інтернатури(можливо як курси) до атестації на другий рік роботи молодого працівника? Чи можна/треба атестувати? </a:t>
            </a:r>
          </a:p>
          <a:p>
            <a:pPr marL="514350" indent="-514350">
              <a:buAutoNum type="arabicPeriod"/>
            </a:pPr>
            <a:endParaRPr lang="uk-UA" sz="3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endParaRPr lang="uk-UA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 можна здати кваліфікаційний екзамен працівнику без </a:t>
            </a:r>
            <a:r>
              <a:rPr lang="uk-UA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педосвіти</a:t>
            </a: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  <a:p>
            <a:pPr marL="514350" indent="-514350">
              <a:buAutoNum type="arabicPeriod"/>
            </a:pPr>
            <a:endParaRPr lang="uk-UA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endParaRPr lang="uk-UA" sz="3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Чи можна приймати працівника(без </a:t>
            </a:r>
            <a:r>
              <a:rPr lang="uk-UA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педосвіти</a:t>
            </a: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з нового наступного навчального року з пройденою </a:t>
            </a:r>
            <a:r>
              <a:rPr lang="uk-UA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педінтернатурою</a:t>
            </a:r>
            <a:r>
              <a:rPr lang="uk-UA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(якщо він її пройшов вже у цьому закладі)?</a:t>
            </a:r>
            <a:endParaRPr lang="uk-UA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0774" y="8039774"/>
            <a:ext cx="2247225" cy="22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6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90800" y="1485900"/>
            <a:ext cx="11506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l">
              <a:buAutoNum type="arabicPeriod"/>
            </a:pP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заходи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передбачати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педагогічна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інтернатура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  <a:p>
            <a:pPr marL="914400" indent="-914400" algn="l">
              <a:buAutoNum type="arabicPeriod"/>
            </a:pPr>
            <a:endParaRPr lang="ru-RU" sz="5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На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вчитель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права? </a:t>
            </a:r>
          </a:p>
          <a:p>
            <a:pPr algn="l"/>
            <a:endParaRPr lang="ru-RU" sz="5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часу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триває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педагогічна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інтернатура</a:t>
            </a:r>
            <a:r>
              <a:rPr lang="ru-RU" sz="5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sz="5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69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045" y="5699420"/>
            <a:ext cx="4743449" cy="3562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2246" y="876300"/>
            <a:ext cx="17423508" cy="90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3155" marR="1092835" indent="-13335">
              <a:lnSpc>
                <a:spcPct val="116300"/>
              </a:lnSpc>
              <a:spcBef>
                <a:spcPts val="95"/>
              </a:spcBef>
            </a:pPr>
            <a:r>
              <a:rPr sz="5000" spc="-325" dirty="0" err="1" smtClean="0">
                <a:solidFill>
                  <a:srgbClr val="FFFFFF"/>
                </a:solidFill>
              </a:rPr>
              <a:t>Практичні</a:t>
            </a:r>
            <a:r>
              <a:rPr sz="5000" spc="-325" dirty="0" smtClean="0">
                <a:solidFill>
                  <a:srgbClr val="FFFFFF"/>
                </a:solidFill>
              </a:rPr>
              <a:t> </a:t>
            </a:r>
            <a:r>
              <a:rPr sz="5000" spc="-285" dirty="0" err="1" smtClean="0">
                <a:solidFill>
                  <a:srgbClr val="FFFFFF"/>
                </a:solidFill>
              </a:rPr>
              <a:t>інструменти</a:t>
            </a:r>
            <a:r>
              <a:rPr lang="uk-UA" sz="5000" spc="-285" dirty="0" smtClean="0">
                <a:solidFill>
                  <a:srgbClr val="FFFFFF"/>
                </a:solidFill>
              </a:rPr>
              <a:t> для </a:t>
            </a:r>
            <a:r>
              <a:rPr sz="5000" spc="-330" dirty="0" err="1" smtClean="0">
                <a:solidFill>
                  <a:srgbClr val="FFFFFF"/>
                </a:solidFill>
              </a:rPr>
              <a:t>реалізації</a:t>
            </a:r>
            <a:r>
              <a:rPr sz="5000" spc="-254" dirty="0" smtClean="0">
                <a:solidFill>
                  <a:srgbClr val="FFFFFF"/>
                </a:solidFill>
              </a:rPr>
              <a:t> </a:t>
            </a:r>
            <a:r>
              <a:rPr lang="uk-UA" sz="5000" spc="-385" dirty="0" smtClean="0">
                <a:solidFill>
                  <a:srgbClr val="FFFFFF"/>
                </a:solidFill>
              </a:rPr>
              <a:t>ПРОГРАМИ</a:t>
            </a:r>
            <a:endParaRPr sz="50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5105400" y="2175048"/>
            <a:ext cx="9906000" cy="100796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b="1" dirty="0" smtClean="0"/>
              <a:t>На </a:t>
            </a:r>
            <a:r>
              <a:rPr lang="uk-UA" sz="5400" b="1" dirty="0" err="1" smtClean="0"/>
              <a:t>вебінарі</a:t>
            </a:r>
            <a:r>
              <a:rPr lang="uk-UA" sz="5400" b="1" dirty="0" smtClean="0"/>
              <a:t> </a:t>
            </a:r>
            <a:r>
              <a:rPr lang="uk-UA" sz="5400" b="1" dirty="0" smtClean="0">
                <a:solidFill>
                  <a:srgbClr val="FFFF00"/>
                </a:solidFill>
              </a:rPr>
              <a:t>29.04.2026</a:t>
            </a:r>
            <a:endParaRPr lang="uk-UA" sz="5400" b="1" dirty="0">
              <a:solidFill>
                <a:srgbClr val="FFFF00"/>
              </a:solidFill>
            </a:endParaRPr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995034" y="3287860"/>
            <a:ext cx="17423508" cy="17972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55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113155" marR="1092835" indent="-13335" algn="ctr">
              <a:lnSpc>
                <a:spcPct val="116300"/>
              </a:lnSpc>
              <a:spcBef>
                <a:spcPts val="95"/>
              </a:spcBef>
            </a:pPr>
            <a:r>
              <a:rPr lang="ru-RU" sz="5000" spc="-325" dirty="0" smtClean="0">
                <a:solidFill>
                  <a:srgbClr val="FFFFFF"/>
                </a:solidFill>
              </a:rPr>
              <a:t>«ЯКЩО ТЕБЕ ПРИЗНАЧИЛИ НАСТАВНИКОМ: </a:t>
            </a:r>
            <a:r>
              <a:rPr lang="ru-RU" sz="5000" spc="-325" dirty="0" err="1" smtClean="0">
                <a:solidFill>
                  <a:srgbClr val="FFFFFF"/>
                </a:solidFill>
              </a:rPr>
              <a:t>інструкція</a:t>
            </a:r>
            <a:r>
              <a:rPr lang="ru-RU" sz="5000" spc="-325" dirty="0" smtClean="0">
                <a:solidFill>
                  <a:srgbClr val="FFFFFF"/>
                </a:solidFill>
              </a:rPr>
              <a:t> до </a:t>
            </a:r>
            <a:r>
              <a:rPr lang="ru-RU" sz="5000" spc="-325" dirty="0" err="1" smtClean="0">
                <a:solidFill>
                  <a:srgbClr val="FFFFFF"/>
                </a:solidFill>
              </a:rPr>
              <a:t>дій</a:t>
            </a:r>
            <a:r>
              <a:rPr lang="ru-RU" sz="5000" spc="-325" dirty="0" smtClean="0">
                <a:solidFill>
                  <a:srgbClr val="FFFFFF"/>
                </a:solidFill>
              </a:rPr>
              <a:t>»</a:t>
            </a:r>
            <a:endParaRPr lang="ru-RU" sz="5000" dirty="0"/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7010400" y="5937536"/>
            <a:ext cx="8763000" cy="23656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000" dirty="0" smtClean="0">
              <a:solidFill>
                <a:srgbClr val="FF0000"/>
              </a:solidFill>
            </a:endParaRPr>
          </a:p>
          <a:p>
            <a:pPr algn="ctr"/>
            <a:r>
              <a:rPr lang="uk-UA" sz="4000" dirty="0" smtClean="0">
                <a:solidFill>
                  <a:srgbClr val="FF0000"/>
                </a:solidFill>
              </a:rPr>
              <a:t>Реєстрація: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hlinkClick r:id="rId3"/>
              </a:rPr>
              <a:t>https://forms.gle/tJCpgTdQ2PEdiRg1A</a:t>
            </a:r>
            <a:endParaRPr lang="uk-UA" sz="4000" dirty="0" smtClean="0">
              <a:solidFill>
                <a:srgbClr val="FF0000"/>
              </a:solidFill>
            </a:endParaRPr>
          </a:p>
          <a:p>
            <a:pPr algn="ctr"/>
            <a:endParaRPr lang="uk-UA" sz="4000" dirty="0" smtClean="0">
              <a:solidFill>
                <a:srgbClr val="FF0000"/>
              </a:solidFill>
            </a:endParaRPr>
          </a:p>
          <a:p>
            <a:pPr algn="ctr"/>
            <a:endParaRPr lang="uk-U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8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5213" y="123321"/>
            <a:ext cx="13762785" cy="1016317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492" y="8492665"/>
            <a:ext cx="1057275" cy="106298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49131" y="2685393"/>
            <a:ext cx="2846705" cy="876935"/>
            <a:chOff x="1049131" y="2685393"/>
            <a:chExt cx="2846705" cy="876935"/>
          </a:xfrm>
        </p:grpSpPr>
        <p:sp>
          <p:nvSpPr>
            <p:cNvPr id="7" name="object 7"/>
            <p:cNvSpPr/>
            <p:nvPr/>
          </p:nvSpPr>
          <p:spPr>
            <a:xfrm>
              <a:off x="1049131" y="2685393"/>
              <a:ext cx="876935" cy="876935"/>
            </a:xfrm>
            <a:custGeom>
              <a:avLst/>
              <a:gdLst/>
              <a:ahLst/>
              <a:cxnLst/>
              <a:rect l="l" t="t" r="r" b="b"/>
              <a:pathLst>
                <a:path w="876935" h="876935">
                  <a:moveTo>
                    <a:pt x="851025" y="876499"/>
                  </a:moveTo>
                  <a:lnTo>
                    <a:pt x="25526" y="876499"/>
                  </a:lnTo>
                  <a:lnTo>
                    <a:pt x="21772" y="875752"/>
                  </a:lnTo>
                  <a:lnTo>
                    <a:pt x="0" y="850973"/>
                  </a:lnTo>
                  <a:lnTo>
                    <a:pt x="0" y="25525"/>
                  </a:lnTo>
                  <a:lnTo>
                    <a:pt x="25526" y="0"/>
                  </a:lnTo>
                  <a:lnTo>
                    <a:pt x="29429" y="0"/>
                  </a:lnTo>
                  <a:lnTo>
                    <a:pt x="851025" y="0"/>
                  </a:lnTo>
                  <a:lnTo>
                    <a:pt x="876552" y="25525"/>
                  </a:lnTo>
                  <a:lnTo>
                    <a:pt x="876552" y="850973"/>
                  </a:lnTo>
                  <a:lnTo>
                    <a:pt x="854779" y="875752"/>
                  </a:lnTo>
                  <a:lnTo>
                    <a:pt x="851025" y="876499"/>
                  </a:lnTo>
                  <a:close/>
                </a:path>
              </a:pathLst>
            </a:custGeom>
            <a:solidFill>
              <a:srgbClr val="37AE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2781" y="2926772"/>
              <a:ext cx="419734" cy="450850"/>
            </a:xfrm>
            <a:custGeom>
              <a:avLst/>
              <a:gdLst/>
              <a:ahLst/>
              <a:cxnLst/>
              <a:rect l="l" t="t" r="r" b="b"/>
              <a:pathLst>
                <a:path w="419735" h="450850">
                  <a:moveTo>
                    <a:pt x="77040" y="450233"/>
                  </a:moveTo>
                  <a:lnTo>
                    <a:pt x="66340" y="448895"/>
                  </a:lnTo>
                  <a:lnTo>
                    <a:pt x="60776" y="444669"/>
                  </a:lnTo>
                  <a:lnTo>
                    <a:pt x="57780" y="437233"/>
                  </a:lnTo>
                  <a:lnTo>
                    <a:pt x="54784" y="426266"/>
                  </a:lnTo>
                  <a:lnTo>
                    <a:pt x="0" y="246515"/>
                  </a:lnTo>
                  <a:lnTo>
                    <a:pt x="419444" y="0"/>
                  </a:lnTo>
                  <a:lnTo>
                    <a:pt x="77040" y="450233"/>
                  </a:lnTo>
                  <a:close/>
                </a:path>
              </a:pathLst>
            </a:custGeom>
            <a:solidFill>
              <a:srgbClr val="C7D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9822" y="3231493"/>
              <a:ext cx="104433" cy="14551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56560" y="2888869"/>
              <a:ext cx="619760" cy="519430"/>
            </a:xfrm>
            <a:custGeom>
              <a:avLst/>
              <a:gdLst/>
              <a:ahLst/>
              <a:cxnLst/>
              <a:rect l="l" t="t" r="r" b="b"/>
              <a:pathLst>
                <a:path w="619760" h="519429">
                  <a:moveTo>
                    <a:pt x="490118" y="519191"/>
                  </a:moveTo>
                  <a:lnTo>
                    <a:pt x="472944" y="512102"/>
                  </a:lnTo>
                  <a:lnTo>
                    <a:pt x="241822" y="342623"/>
                  </a:lnTo>
                  <a:lnTo>
                    <a:pt x="507184" y="104667"/>
                  </a:lnTo>
                  <a:lnTo>
                    <a:pt x="510742" y="97338"/>
                  </a:lnTo>
                  <a:lnTo>
                    <a:pt x="507398" y="93539"/>
                  </a:lnTo>
                  <a:lnTo>
                    <a:pt x="499240" y="93593"/>
                  </a:lnTo>
                  <a:lnTo>
                    <a:pt x="488352" y="97819"/>
                  </a:lnTo>
                  <a:lnTo>
                    <a:pt x="163069" y="304961"/>
                  </a:lnTo>
                  <a:lnTo>
                    <a:pt x="20972" y="260451"/>
                  </a:lnTo>
                  <a:lnTo>
                    <a:pt x="4708" y="251811"/>
                  </a:lnTo>
                  <a:lnTo>
                    <a:pt x="0" y="240122"/>
                  </a:lnTo>
                  <a:lnTo>
                    <a:pt x="7490" y="227470"/>
                  </a:lnTo>
                  <a:lnTo>
                    <a:pt x="27820" y="215941"/>
                  </a:lnTo>
                  <a:lnTo>
                    <a:pt x="577377" y="3664"/>
                  </a:lnTo>
                  <a:lnTo>
                    <a:pt x="595835" y="0"/>
                  </a:lnTo>
                  <a:lnTo>
                    <a:pt x="610761" y="6446"/>
                  </a:lnTo>
                  <a:lnTo>
                    <a:pt x="619268" y="22201"/>
                  </a:lnTo>
                  <a:lnTo>
                    <a:pt x="618465" y="46462"/>
                  </a:lnTo>
                  <a:lnTo>
                    <a:pt x="524305" y="488135"/>
                  </a:lnTo>
                  <a:lnTo>
                    <a:pt x="516761" y="507047"/>
                  </a:lnTo>
                  <a:lnTo>
                    <a:pt x="505044" y="517452"/>
                  </a:lnTo>
                  <a:lnTo>
                    <a:pt x="490118" y="519191"/>
                  </a:lnTo>
                  <a:close/>
                </a:path>
              </a:pathLst>
            </a:custGeom>
            <a:solidFill>
              <a:srgbClr val="F5FA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57842" y="2925370"/>
              <a:ext cx="1938020" cy="396875"/>
            </a:xfrm>
            <a:custGeom>
              <a:avLst/>
              <a:gdLst/>
              <a:ahLst/>
              <a:cxnLst/>
              <a:rect l="l" t="t" r="r" b="b"/>
              <a:pathLst>
                <a:path w="1938020" h="396875">
                  <a:moveTo>
                    <a:pt x="271719" y="60174"/>
                  </a:moveTo>
                  <a:lnTo>
                    <a:pt x="0" y="60174"/>
                  </a:lnTo>
                  <a:lnTo>
                    <a:pt x="0" y="19884"/>
                  </a:lnTo>
                  <a:lnTo>
                    <a:pt x="271719" y="19884"/>
                  </a:lnTo>
                  <a:lnTo>
                    <a:pt x="271719" y="60174"/>
                  </a:lnTo>
                  <a:close/>
                </a:path>
                <a:path w="1938020" h="396875">
                  <a:moveTo>
                    <a:pt x="166531" y="313382"/>
                  </a:moveTo>
                  <a:lnTo>
                    <a:pt x="105410" y="313382"/>
                  </a:lnTo>
                  <a:lnTo>
                    <a:pt x="105410" y="60174"/>
                  </a:lnTo>
                  <a:lnTo>
                    <a:pt x="166531" y="60174"/>
                  </a:lnTo>
                  <a:lnTo>
                    <a:pt x="166531" y="313382"/>
                  </a:lnTo>
                  <a:close/>
                </a:path>
                <a:path w="1938020" h="396875">
                  <a:moveTo>
                    <a:pt x="410867" y="318322"/>
                  </a:moveTo>
                  <a:lnTo>
                    <a:pt x="362023" y="310583"/>
                  </a:lnTo>
                  <a:lnTo>
                    <a:pt x="324722" y="287366"/>
                  </a:lnTo>
                  <a:lnTo>
                    <a:pt x="301075" y="250750"/>
                  </a:lnTo>
                  <a:lnTo>
                    <a:pt x="293193" y="202814"/>
                  </a:lnTo>
                  <a:lnTo>
                    <a:pt x="294993" y="178738"/>
                  </a:lnTo>
                  <a:lnTo>
                    <a:pt x="309392" y="138051"/>
                  </a:lnTo>
                  <a:lnTo>
                    <a:pt x="337631" y="107897"/>
                  </a:lnTo>
                  <a:lnTo>
                    <a:pt x="376011" y="92369"/>
                  </a:lnTo>
                  <a:lnTo>
                    <a:pt x="376417" y="92369"/>
                  </a:lnTo>
                  <a:lnTo>
                    <a:pt x="398405" y="90484"/>
                  </a:lnTo>
                  <a:lnTo>
                    <a:pt x="439789" y="98025"/>
                  </a:lnTo>
                  <a:lnTo>
                    <a:pt x="471905" y="127175"/>
                  </a:lnTo>
                  <a:lnTo>
                    <a:pt x="396568" y="127175"/>
                  </a:lnTo>
                  <a:lnTo>
                    <a:pt x="380240" y="130661"/>
                  </a:lnTo>
                  <a:lnTo>
                    <a:pt x="367751" y="141120"/>
                  </a:lnTo>
                  <a:lnTo>
                    <a:pt x="359101" y="158551"/>
                  </a:lnTo>
                  <a:lnTo>
                    <a:pt x="354289" y="182955"/>
                  </a:lnTo>
                  <a:lnTo>
                    <a:pt x="488480" y="182955"/>
                  </a:lnTo>
                  <a:lnTo>
                    <a:pt x="488909" y="185661"/>
                  </a:lnTo>
                  <a:lnTo>
                    <a:pt x="490285" y="216120"/>
                  </a:lnTo>
                  <a:lnTo>
                    <a:pt x="355108" y="216120"/>
                  </a:lnTo>
                  <a:lnTo>
                    <a:pt x="361622" y="243272"/>
                  </a:lnTo>
                  <a:lnTo>
                    <a:pt x="375205" y="262666"/>
                  </a:lnTo>
                  <a:lnTo>
                    <a:pt x="395857" y="274302"/>
                  </a:lnTo>
                  <a:lnTo>
                    <a:pt x="423578" y="278181"/>
                  </a:lnTo>
                  <a:lnTo>
                    <a:pt x="490261" y="278181"/>
                  </a:lnTo>
                  <a:lnTo>
                    <a:pt x="490261" y="306009"/>
                  </a:lnTo>
                  <a:lnTo>
                    <a:pt x="469593" y="311396"/>
                  </a:lnTo>
                  <a:lnTo>
                    <a:pt x="449472" y="315244"/>
                  </a:lnTo>
                  <a:lnTo>
                    <a:pt x="429896" y="317553"/>
                  </a:lnTo>
                  <a:lnTo>
                    <a:pt x="410867" y="318322"/>
                  </a:lnTo>
                  <a:close/>
                </a:path>
                <a:path w="1938020" h="396875">
                  <a:moveTo>
                    <a:pt x="488480" y="182955"/>
                  </a:moveTo>
                  <a:lnTo>
                    <a:pt x="432491" y="182955"/>
                  </a:lnTo>
                  <a:lnTo>
                    <a:pt x="430342" y="159595"/>
                  </a:lnTo>
                  <a:lnTo>
                    <a:pt x="430246" y="158551"/>
                  </a:lnTo>
                  <a:lnTo>
                    <a:pt x="423510" y="141120"/>
                  </a:lnTo>
                  <a:lnTo>
                    <a:pt x="412284" y="130661"/>
                  </a:lnTo>
                  <a:lnTo>
                    <a:pt x="396568" y="127175"/>
                  </a:lnTo>
                  <a:lnTo>
                    <a:pt x="471905" y="127175"/>
                  </a:lnTo>
                  <a:lnTo>
                    <a:pt x="477899" y="137924"/>
                  </a:lnTo>
                  <a:lnTo>
                    <a:pt x="484780" y="159595"/>
                  </a:lnTo>
                  <a:lnTo>
                    <a:pt x="488480" y="182955"/>
                  </a:lnTo>
                  <a:close/>
                </a:path>
                <a:path w="1938020" h="396875">
                  <a:moveTo>
                    <a:pt x="490261" y="278181"/>
                  </a:moveTo>
                  <a:lnTo>
                    <a:pt x="423578" y="278181"/>
                  </a:lnTo>
                  <a:lnTo>
                    <a:pt x="438917" y="277325"/>
                  </a:lnTo>
                  <a:lnTo>
                    <a:pt x="455144" y="274756"/>
                  </a:lnTo>
                  <a:lnTo>
                    <a:pt x="472259" y="270473"/>
                  </a:lnTo>
                  <a:lnTo>
                    <a:pt x="490260" y="264478"/>
                  </a:lnTo>
                  <a:lnTo>
                    <a:pt x="490261" y="278181"/>
                  </a:lnTo>
                  <a:close/>
                </a:path>
                <a:path w="1938020" h="396875">
                  <a:moveTo>
                    <a:pt x="609772" y="313382"/>
                  </a:moveTo>
                  <a:lnTo>
                    <a:pt x="551009" y="313382"/>
                  </a:lnTo>
                  <a:lnTo>
                    <a:pt x="551009" y="0"/>
                  </a:lnTo>
                  <a:lnTo>
                    <a:pt x="609772" y="0"/>
                  </a:lnTo>
                  <a:lnTo>
                    <a:pt x="609772" y="313382"/>
                  </a:lnTo>
                  <a:close/>
                </a:path>
                <a:path w="1938020" h="396875">
                  <a:moveTo>
                    <a:pt x="781642" y="318322"/>
                  </a:moveTo>
                  <a:lnTo>
                    <a:pt x="732797" y="310583"/>
                  </a:lnTo>
                  <a:lnTo>
                    <a:pt x="695496" y="287366"/>
                  </a:lnTo>
                  <a:lnTo>
                    <a:pt x="671849" y="250750"/>
                  </a:lnTo>
                  <a:lnTo>
                    <a:pt x="663967" y="202814"/>
                  </a:lnTo>
                  <a:lnTo>
                    <a:pt x="665767" y="178738"/>
                  </a:lnTo>
                  <a:lnTo>
                    <a:pt x="680166" y="138051"/>
                  </a:lnTo>
                  <a:lnTo>
                    <a:pt x="708406" y="107897"/>
                  </a:lnTo>
                  <a:lnTo>
                    <a:pt x="746786" y="92369"/>
                  </a:lnTo>
                  <a:lnTo>
                    <a:pt x="747192" y="92369"/>
                  </a:lnTo>
                  <a:lnTo>
                    <a:pt x="769179" y="90484"/>
                  </a:lnTo>
                  <a:lnTo>
                    <a:pt x="810564" y="98025"/>
                  </a:lnTo>
                  <a:lnTo>
                    <a:pt x="842680" y="127175"/>
                  </a:lnTo>
                  <a:lnTo>
                    <a:pt x="767342" y="127175"/>
                  </a:lnTo>
                  <a:lnTo>
                    <a:pt x="751015" y="130661"/>
                  </a:lnTo>
                  <a:lnTo>
                    <a:pt x="738526" y="141120"/>
                  </a:lnTo>
                  <a:lnTo>
                    <a:pt x="729875" y="158551"/>
                  </a:lnTo>
                  <a:lnTo>
                    <a:pt x="725064" y="182955"/>
                  </a:lnTo>
                  <a:lnTo>
                    <a:pt x="859255" y="182955"/>
                  </a:lnTo>
                  <a:lnTo>
                    <a:pt x="859684" y="185661"/>
                  </a:lnTo>
                  <a:lnTo>
                    <a:pt x="861060" y="216120"/>
                  </a:lnTo>
                  <a:lnTo>
                    <a:pt x="725908" y="216120"/>
                  </a:lnTo>
                  <a:lnTo>
                    <a:pt x="732422" y="243272"/>
                  </a:lnTo>
                  <a:lnTo>
                    <a:pt x="746005" y="262666"/>
                  </a:lnTo>
                  <a:lnTo>
                    <a:pt x="766657" y="274302"/>
                  </a:lnTo>
                  <a:lnTo>
                    <a:pt x="794378" y="278181"/>
                  </a:lnTo>
                  <a:lnTo>
                    <a:pt x="861052" y="278181"/>
                  </a:lnTo>
                  <a:lnTo>
                    <a:pt x="861035" y="306009"/>
                  </a:lnTo>
                  <a:lnTo>
                    <a:pt x="840367" y="311396"/>
                  </a:lnTo>
                  <a:lnTo>
                    <a:pt x="820246" y="315244"/>
                  </a:lnTo>
                  <a:lnTo>
                    <a:pt x="800671" y="317553"/>
                  </a:lnTo>
                  <a:lnTo>
                    <a:pt x="781642" y="318322"/>
                  </a:lnTo>
                  <a:close/>
                </a:path>
                <a:path w="1938020" h="396875">
                  <a:moveTo>
                    <a:pt x="859255" y="182955"/>
                  </a:moveTo>
                  <a:lnTo>
                    <a:pt x="803265" y="182955"/>
                  </a:lnTo>
                  <a:lnTo>
                    <a:pt x="801116" y="159595"/>
                  </a:lnTo>
                  <a:lnTo>
                    <a:pt x="801020" y="158551"/>
                  </a:lnTo>
                  <a:lnTo>
                    <a:pt x="794285" y="141120"/>
                  </a:lnTo>
                  <a:lnTo>
                    <a:pt x="783059" y="130661"/>
                  </a:lnTo>
                  <a:lnTo>
                    <a:pt x="767342" y="127175"/>
                  </a:lnTo>
                  <a:lnTo>
                    <a:pt x="842680" y="127175"/>
                  </a:lnTo>
                  <a:lnTo>
                    <a:pt x="848674" y="137924"/>
                  </a:lnTo>
                  <a:lnTo>
                    <a:pt x="855555" y="159595"/>
                  </a:lnTo>
                  <a:lnTo>
                    <a:pt x="859255" y="182955"/>
                  </a:lnTo>
                  <a:close/>
                </a:path>
                <a:path w="1938020" h="396875">
                  <a:moveTo>
                    <a:pt x="861052" y="278181"/>
                  </a:moveTo>
                  <a:lnTo>
                    <a:pt x="794378" y="278181"/>
                  </a:lnTo>
                  <a:lnTo>
                    <a:pt x="809717" y="277325"/>
                  </a:lnTo>
                  <a:lnTo>
                    <a:pt x="825944" y="274756"/>
                  </a:lnTo>
                  <a:lnTo>
                    <a:pt x="843058" y="270473"/>
                  </a:lnTo>
                  <a:lnTo>
                    <a:pt x="861060" y="264478"/>
                  </a:lnTo>
                  <a:lnTo>
                    <a:pt x="861052" y="278181"/>
                  </a:lnTo>
                  <a:close/>
                </a:path>
                <a:path w="1938020" h="396875">
                  <a:moveTo>
                    <a:pt x="988342" y="313333"/>
                  </a:moveTo>
                  <a:lnTo>
                    <a:pt x="939038" y="297037"/>
                  </a:lnTo>
                  <a:lnTo>
                    <a:pt x="909495" y="250080"/>
                  </a:lnTo>
                  <a:lnTo>
                    <a:pt x="903785" y="205570"/>
                  </a:lnTo>
                  <a:lnTo>
                    <a:pt x="905383" y="180770"/>
                  </a:lnTo>
                  <a:lnTo>
                    <a:pt x="910062" y="159111"/>
                  </a:lnTo>
                  <a:lnTo>
                    <a:pt x="910178" y="158577"/>
                  </a:lnTo>
                  <a:lnTo>
                    <a:pt x="929356" y="122011"/>
                  </a:lnTo>
                  <a:lnTo>
                    <a:pt x="977235" y="92455"/>
                  </a:lnTo>
                  <a:lnTo>
                    <a:pt x="997428" y="90484"/>
                  </a:lnTo>
                  <a:lnTo>
                    <a:pt x="1013788" y="92171"/>
                  </a:lnTo>
                  <a:lnTo>
                    <a:pt x="1029528" y="97230"/>
                  </a:lnTo>
                  <a:lnTo>
                    <a:pt x="1044647" y="105663"/>
                  </a:lnTo>
                  <a:lnTo>
                    <a:pt x="1059145" y="117468"/>
                  </a:lnTo>
                  <a:lnTo>
                    <a:pt x="1118107" y="117468"/>
                  </a:lnTo>
                  <a:lnTo>
                    <a:pt x="1118107" y="127845"/>
                  </a:lnTo>
                  <a:lnTo>
                    <a:pt x="1014235" y="127845"/>
                  </a:lnTo>
                  <a:lnTo>
                    <a:pt x="1003695" y="129111"/>
                  </a:lnTo>
                  <a:lnTo>
                    <a:pt x="973173" y="159111"/>
                  </a:lnTo>
                  <a:lnTo>
                    <a:pt x="965800" y="202715"/>
                  </a:lnTo>
                  <a:lnTo>
                    <a:pt x="968368" y="230671"/>
                  </a:lnTo>
                  <a:lnTo>
                    <a:pt x="976072" y="250639"/>
                  </a:lnTo>
                  <a:lnTo>
                    <a:pt x="988911" y="262619"/>
                  </a:lnTo>
                  <a:lnTo>
                    <a:pt x="1006887" y="266613"/>
                  </a:lnTo>
                  <a:lnTo>
                    <a:pt x="1059000" y="266613"/>
                  </a:lnTo>
                  <a:lnTo>
                    <a:pt x="1046732" y="286871"/>
                  </a:lnTo>
                  <a:lnTo>
                    <a:pt x="1030769" y="301572"/>
                  </a:lnTo>
                  <a:lnTo>
                    <a:pt x="1011306" y="310392"/>
                  </a:lnTo>
                  <a:lnTo>
                    <a:pt x="988342" y="313333"/>
                  </a:lnTo>
                  <a:close/>
                </a:path>
                <a:path w="1938020" h="396875">
                  <a:moveTo>
                    <a:pt x="1118107" y="117468"/>
                  </a:moveTo>
                  <a:lnTo>
                    <a:pt x="1059145" y="117468"/>
                  </a:lnTo>
                  <a:lnTo>
                    <a:pt x="1065302" y="95449"/>
                  </a:lnTo>
                  <a:lnTo>
                    <a:pt x="1118107" y="95449"/>
                  </a:lnTo>
                  <a:lnTo>
                    <a:pt x="1118107" y="117468"/>
                  </a:lnTo>
                  <a:close/>
                </a:path>
                <a:path w="1938020" h="396875">
                  <a:moveTo>
                    <a:pt x="1059000" y="266613"/>
                  </a:moveTo>
                  <a:lnTo>
                    <a:pt x="1006887" y="266613"/>
                  </a:lnTo>
                  <a:lnTo>
                    <a:pt x="1020766" y="264480"/>
                  </a:lnTo>
                  <a:lnTo>
                    <a:pt x="1034028" y="258080"/>
                  </a:lnTo>
                  <a:lnTo>
                    <a:pt x="1046672" y="247413"/>
                  </a:lnTo>
                  <a:lnTo>
                    <a:pt x="1058922" y="232207"/>
                  </a:lnTo>
                  <a:lnTo>
                    <a:pt x="1058922" y="151850"/>
                  </a:lnTo>
                  <a:lnTo>
                    <a:pt x="1048169" y="141348"/>
                  </a:lnTo>
                  <a:lnTo>
                    <a:pt x="1037137" y="133846"/>
                  </a:lnTo>
                  <a:lnTo>
                    <a:pt x="1025826" y="129345"/>
                  </a:lnTo>
                  <a:lnTo>
                    <a:pt x="1014235" y="127845"/>
                  </a:lnTo>
                  <a:lnTo>
                    <a:pt x="1118107" y="127845"/>
                  </a:lnTo>
                  <a:lnTo>
                    <a:pt x="1118032" y="266290"/>
                  </a:lnTo>
                  <a:lnTo>
                    <a:pt x="1059195" y="266290"/>
                  </a:lnTo>
                  <a:lnTo>
                    <a:pt x="1059000" y="266613"/>
                  </a:lnTo>
                  <a:close/>
                </a:path>
                <a:path w="1938020" h="396875">
                  <a:moveTo>
                    <a:pt x="1102301" y="355037"/>
                  </a:moveTo>
                  <a:lnTo>
                    <a:pt x="997652" y="355037"/>
                  </a:lnTo>
                  <a:lnTo>
                    <a:pt x="1012695" y="354169"/>
                  </a:lnTo>
                  <a:lnTo>
                    <a:pt x="1025550" y="351562"/>
                  </a:lnTo>
                  <a:lnTo>
                    <a:pt x="1055570" y="322921"/>
                  </a:lnTo>
                  <a:lnTo>
                    <a:pt x="1059195" y="266290"/>
                  </a:lnTo>
                  <a:lnTo>
                    <a:pt x="1118032" y="266290"/>
                  </a:lnTo>
                  <a:lnTo>
                    <a:pt x="1116567" y="304644"/>
                  </a:lnTo>
                  <a:lnTo>
                    <a:pt x="1108252" y="344199"/>
                  </a:lnTo>
                  <a:lnTo>
                    <a:pt x="1103118" y="353933"/>
                  </a:lnTo>
                  <a:lnTo>
                    <a:pt x="1102301" y="355037"/>
                  </a:lnTo>
                  <a:close/>
                </a:path>
                <a:path w="1938020" h="396875">
                  <a:moveTo>
                    <a:pt x="1005770" y="396246"/>
                  </a:moveTo>
                  <a:lnTo>
                    <a:pt x="986433" y="395278"/>
                  </a:lnTo>
                  <a:lnTo>
                    <a:pt x="966334" y="392373"/>
                  </a:lnTo>
                  <a:lnTo>
                    <a:pt x="945471" y="387533"/>
                  </a:lnTo>
                  <a:lnTo>
                    <a:pt x="923844" y="380756"/>
                  </a:lnTo>
                  <a:lnTo>
                    <a:pt x="923406" y="380756"/>
                  </a:lnTo>
                  <a:lnTo>
                    <a:pt x="928139" y="338356"/>
                  </a:lnTo>
                  <a:lnTo>
                    <a:pt x="946104" y="345654"/>
                  </a:lnTo>
                  <a:lnTo>
                    <a:pt x="963678" y="350867"/>
                  </a:lnTo>
                  <a:lnTo>
                    <a:pt x="980520" y="353933"/>
                  </a:lnTo>
                  <a:lnTo>
                    <a:pt x="979862" y="353933"/>
                  </a:lnTo>
                  <a:lnTo>
                    <a:pt x="997652" y="355037"/>
                  </a:lnTo>
                  <a:lnTo>
                    <a:pt x="1102301" y="355037"/>
                  </a:lnTo>
                  <a:lnTo>
                    <a:pt x="1096547" y="362817"/>
                  </a:lnTo>
                  <a:lnTo>
                    <a:pt x="1088539" y="370851"/>
                  </a:lnTo>
                  <a:lnTo>
                    <a:pt x="1074109" y="380756"/>
                  </a:lnTo>
                  <a:lnTo>
                    <a:pt x="923844" y="380756"/>
                  </a:lnTo>
                  <a:lnTo>
                    <a:pt x="923373" y="381053"/>
                  </a:lnTo>
                  <a:lnTo>
                    <a:pt x="1073675" y="381053"/>
                  </a:lnTo>
                  <a:lnTo>
                    <a:pt x="1072353" y="381961"/>
                  </a:lnTo>
                  <a:lnTo>
                    <a:pt x="1053162" y="389897"/>
                  </a:lnTo>
                  <a:lnTo>
                    <a:pt x="1030968" y="394659"/>
                  </a:lnTo>
                  <a:lnTo>
                    <a:pt x="1005770" y="396246"/>
                  </a:lnTo>
                  <a:close/>
                </a:path>
                <a:path w="1938020" h="396875">
                  <a:moveTo>
                    <a:pt x="1329300" y="136509"/>
                  </a:moveTo>
                  <a:lnTo>
                    <a:pt x="1248914" y="136509"/>
                  </a:lnTo>
                  <a:lnTo>
                    <a:pt x="1261821" y="116362"/>
                  </a:lnTo>
                  <a:lnTo>
                    <a:pt x="1277700" y="101972"/>
                  </a:lnTo>
                  <a:lnTo>
                    <a:pt x="1296552" y="93338"/>
                  </a:lnTo>
                  <a:lnTo>
                    <a:pt x="1318377" y="90459"/>
                  </a:lnTo>
                  <a:lnTo>
                    <a:pt x="1322084" y="90459"/>
                  </a:lnTo>
                  <a:lnTo>
                    <a:pt x="1325725" y="90857"/>
                  </a:lnTo>
                  <a:lnTo>
                    <a:pt x="1329300" y="91651"/>
                  </a:lnTo>
                  <a:lnTo>
                    <a:pt x="1329300" y="136509"/>
                  </a:lnTo>
                  <a:close/>
                </a:path>
                <a:path w="1938020" h="396875">
                  <a:moveTo>
                    <a:pt x="1190151" y="313382"/>
                  </a:moveTo>
                  <a:lnTo>
                    <a:pt x="1190151" y="95424"/>
                  </a:lnTo>
                  <a:lnTo>
                    <a:pt x="1248914" y="95424"/>
                  </a:lnTo>
                  <a:lnTo>
                    <a:pt x="1248914" y="136509"/>
                  </a:lnTo>
                  <a:lnTo>
                    <a:pt x="1329300" y="136509"/>
                  </a:lnTo>
                  <a:lnTo>
                    <a:pt x="1329300" y="139215"/>
                  </a:lnTo>
                  <a:lnTo>
                    <a:pt x="1306088" y="139215"/>
                  </a:lnTo>
                  <a:lnTo>
                    <a:pt x="1289342" y="141433"/>
                  </a:lnTo>
                  <a:lnTo>
                    <a:pt x="1274230" y="148089"/>
                  </a:lnTo>
                  <a:lnTo>
                    <a:pt x="1260755" y="159183"/>
                  </a:lnTo>
                  <a:lnTo>
                    <a:pt x="1248914" y="174713"/>
                  </a:lnTo>
                  <a:lnTo>
                    <a:pt x="1248914" y="313060"/>
                  </a:lnTo>
                  <a:lnTo>
                    <a:pt x="1190151" y="313382"/>
                  </a:lnTo>
                  <a:close/>
                </a:path>
                <a:path w="1938020" h="396875">
                  <a:moveTo>
                    <a:pt x="1329300" y="143782"/>
                  </a:moveTo>
                  <a:lnTo>
                    <a:pt x="1320959" y="140737"/>
                  </a:lnTo>
                  <a:lnTo>
                    <a:pt x="1313221" y="139215"/>
                  </a:lnTo>
                  <a:lnTo>
                    <a:pt x="1329300" y="139215"/>
                  </a:lnTo>
                  <a:lnTo>
                    <a:pt x="1329300" y="143782"/>
                  </a:lnTo>
                  <a:close/>
                </a:path>
                <a:path w="1938020" h="396875">
                  <a:moveTo>
                    <a:pt x="1373764" y="145992"/>
                  </a:moveTo>
                  <a:lnTo>
                    <a:pt x="1373764" y="105528"/>
                  </a:lnTo>
                  <a:lnTo>
                    <a:pt x="1393662" y="98925"/>
                  </a:lnTo>
                  <a:lnTo>
                    <a:pt x="1413460" y="94208"/>
                  </a:lnTo>
                  <a:lnTo>
                    <a:pt x="1433160" y="91378"/>
                  </a:lnTo>
                  <a:lnTo>
                    <a:pt x="1452760" y="90435"/>
                  </a:lnTo>
                  <a:lnTo>
                    <a:pt x="1490188" y="94689"/>
                  </a:lnTo>
                  <a:lnTo>
                    <a:pt x="1516922" y="107452"/>
                  </a:lnTo>
                  <a:lnTo>
                    <a:pt x="1531308" y="126529"/>
                  </a:lnTo>
                  <a:lnTo>
                    <a:pt x="1443227" y="126529"/>
                  </a:lnTo>
                  <a:lnTo>
                    <a:pt x="1426010" y="127746"/>
                  </a:lnTo>
                  <a:lnTo>
                    <a:pt x="1408694" y="131395"/>
                  </a:lnTo>
                  <a:lnTo>
                    <a:pt x="1391278" y="137477"/>
                  </a:lnTo>
                  <a:lnTo>
                    <a:pt x="1373764" y="145992"/>
                  </a:lnTo>
                  <a:close/>
                </a:path>
                <a:path w="1938020" h="396875">
                  <a:moveTo>
                    <a:pt x="1418996" y="318322"/>
                  </a:moveTo>
                  <a:lnTo>
                    <a:pt x="1382176" y="308492"/>
                  </a:lnTo>
                  <a:lnTo>
                    <a:pt x="1355814" y="268836"/>
                  </a:lnTo>
                  <a:lnTo>
                    <a:pt x="1354697" y="255591"/>
                  </a:lnTo>
                  <a:lnTo>
                    <a:pt x="1356497" y="238571"/>
                  </a:lnTo>
                  <a:lnTo>
                    <a:pt x="1383495" y="199985"/>
                  </a:lnTo>
                  <a:lnTo>
                    <a:pt x="1418674" y="185239"/>
                  </a:lnTo>
                  <a:lnTo>
                    <a:pt x="1466265" y="180324"/>
                  </a:lnTo>
                  <a:lnTo>
                    <a:pt x="1481955" y="180324"/>
                  </a:lnTo>
                  <a:lnTo>
                    <a:pt x="1481955" y="160464"/>
                  </a:lnTo>
                  <a:lnTo>
                    <a:pt x="1479595" y="145992"/>
                  </a:lnTo>
                  <a:lnTo>
                    <a:pt x="1479534" y="145618"/>
                  </a:lnTo>
                  <a:lnTo>
                    <a:pt x="1472273" y="135013"/>
                  </a:lnTo>
                  <a:lnTo>
                    <a:pt x="1460170" y="128650"/>
                  </a:lnTo>
                  <a:lnTo>
                    <a:pt x="1443227" y="126529"/>
                  </a:lnTo>
                  <a:lnTo>
                    <a:pt x="1531308" y="126529"/>
                  </a:lnTo>
                  <a:lnTo>
                    <a:pt x="1532908" y="128650"/>
                  </a:lnTo>
                  <a:lnTo>
                    <a:pt x="1533442" y="131395"/>
                  </a:lnTo>
                  <a:lnTo>
                    <a:pt x="1538310" y="158503"/>
                  </a:lnTo>
                  <a:lnTo>
                    <a:pt x="1538310" y="214159"/>
                  </a:lnTo>
                  <a:lnTo>
                    <a:pt x="1468003" y="214159"/>
                  </a:lnTo>
                  <a:lnTo>
                    <a:pt x="1455424" y="214755"/>
                  </a:lnTo>
                  <a:lnTo>
                    <a:pt x="1419518" y="228903"/>
                  </a:lnTo>
                  <a:lnTo>
                    <a:pt x="1411027" y="249881"/>
                  </a:lnTo>
                  <a:lnTo>
                    <a:pt x="1411027" y="257958"/>
                  </a:lnTo>
                  <a:lnTo>
                    <a:pt x="1413742" y="264768"/>
                  </a:lnTo>
                  <a:lnTo>
                    <a:pt x="1419170" y="270312"/>
                  </a:lnTo>
                  <a:lnTo>
                    <a:pt x="1424731" y="275740"/>
                  </a:lnTo>
                  <a:lnTo>
                    <a:pt x="1431293" y="278355"/>
                  </a:lnTo>
                  <a:lnTo>
                    <a:pt x="1546535" y="278355"/>
                  </a:lnTo>
                  <a:lnTo>
                    <a:pt x="1547135" y="278942"/>
                  </a:lnTo>
                  <a:lnTo>
                    <a:pt x="1554000" y="280540"/>
                  </a:lnTo>
                  <a:lnTo>
                    <a:pt x="1563930" y="280540"/>
                  </a:lnTo>
                  <a:lnTo>
                    <a:pt x="1563930" y="289650"/>
                  </a:lnTo>
                  <a:lnTo>
                    <a:pt x="1484562" y="289650"/>
                  </a:lnTo>
                  <a:lnTo>
                    <a:pt x="1481905" y="289948"/>
                  </a:lnTo>
                  <a:lnTo>
                    <a:pt x="1466960" y="302362"/>
                  </a:lnTo>
                  <a:lnTo>
                    <a:pt x="1451493" y="311229"/>
                  </a:lnTo>
                  <a:lnTo>
                    <a:pt x="1435506" y="316549"/>
                  </a:lnTo>
                  <a:lnTo>
                    <a:pt x="1418996" y="318322"/>
                  </a:lnTo>
                  <a:close/>
                </a:path>
                <a:path w="1938020" h="396875">
                  <a:moveTo>
                    <a:pt x="1546535" y="278355"/>
                  </a:moveTo>
                  <a:lnTo>
                    <a:pt x="1440423" y="278355"/>
                  </a:lnTo>
                  <a:lnTo>
                    <a:pt x="1449971" y="277201"/>
                  </a:lnTo>
                  <a:lnTo>
                    <a:pt x="1460474" y="273440"/>
                  </a:lnTo>
                  <a:lnTo>
                    <a:pt x="1471111" y="267172"/>
                  </a:lnTo>
                  <a:lnTo>
                    <a:pt x="1481905" y="258396"/>
                  </a:lnTo>
                  <a:lnTo>
                    <a:pt x="1481905" y="214159"/>
                  </a:lnTo>
                  <a:lnTo>
                    <a:pt x="1538310" y="214159"/>
                  </a:lnTo>
                  <a:lnTo>
                    <a:pt x="1538364" y="255591"/>
                  </a:lnTo>
                  <a:lnTo>
                    <a:pt x="1539169" y="264768"/>
                  </a:lnTo>
                  <a:lnTo>
                    <a:pt x="1539290" y="266157"/>
                  </a:lnTo>
                  <a:lnTo>
                    <a:pt x="1542232" y="274147"/>
                  </a:lnTo>
                  <a:lnTo>
                    <a:pt x="1546535" y="278355"/>
                  </a:lnTo>
                  <a:close/>
                </a:path>
                <a:path w="1938020" h="396875">
                  <a:moveTo>
                    <a:pt x="1563930" y="280540"/>
                  </a:moveTo>
                  <a:lnTo>
                    <a:pt x="1556383" y="280540"/>
                  </a:lnTo>
                  <a:lnTo>
                    <a:pt x="1559693" y="279811"/>
                  </a:lnTo>
                  <a:lnTo>
                    <a:pt x="1563930" y="278355"/>
                  </a:lnTo>
                  <a:lnTo>
                    <a:pt x="1563930" y="280540"/>
                  </a:lnTo>
                  <a:close/>
                </a:path>
                <a:path w="1938020" h="396875">
                  <a:moveTo>
                    <a:pt x="1530986" y="318024"/>
                  </a:moveTo>
                  <a:lnTo>
                    <a:pt x="1514539" y="316251"/>
                  </a:lnTo>
                  <a:lnTo>
                    <a:pt x="1501319" y="310931"/>
                  </a:lnTo>
                  <a:lnTo>
                    <a:pt x="1491327" y="302064"/>
                  </a:lnTo>
                  <a:lnTo>
                    <a:pt x="1484562" y="289650"/>
                  </a:lnTo>
                  <a:lnTo>
                    <a:pt x="1563930" y="289650"/>
                  </a:lnTo>
                  <a:lnTo>
                    <a:pt x="1563930" y="312464"/>
                  </a:lnTo>
                  <a:lnTo>
                    <a:pt x="1554870" y="314896"/>
                  </a:lnTo>
                  <a:lnTo>
                    <a:pt x="1546777" y="316549"/>
                  </a:lnTo>
                  <a:lnTo>
                    <a:pt x="1547011" y="316549"/>
                  </a:lnTo>
                  <a:lnTo>
                    <a:pt x="1538398" y="317677"/>
                  </a:lnTo>
                  <a:lnTo>
                    <a:pt x="1530986" y="318024"/>
                  </a:lnTo>
                  <a:close/>
                </a:path>
                <a:path w="1938020" h="396875">
                  <a:moveTo>
                    <a:pt x="1803822" y="136484"/>
                  </a:moveTo>
                  <a:lnTo>
                    <a:pt x="1670457" y="136484"/>
                  </a:lnTo>
                  <a:lnTo>
                    <a:pt x="1684729" y="116337"/>
                  </a:lnTo>
                  <a:lnTo>
                    <a:pt x="1701726" y="101947"/>
                  </a:lnTo>
                  <a:lnTo>
                    <a:pt x="1721447" y="93313"/>
                  </a:lnTo>
                  <a:lnTo>
                    <a:pt x="1743892" y="90435"/>
                  </a:lnTo>
                  <a:lnTo>
                    <a:pt x="1755731" y="91192"/>
                  </a:lnTo>
                  <a:lnTo>
                    <a:pt x="1791533" y="109213"/>
                  </a:lnTo>
                  <a:lnTo>
                    <a:pt x="1803822" y="136484"/>
                  </a:lnTo>
                  <a:close/>
                </a:path>
                <a:path w="1938020" h="396875">
                  <a:moveTo>
                    <a:pt x="1803847" y="313233"/>
                  </a:moveTo>
                  <a:lnTo>
                    <a:pt x="1747492" y="313233"/>
                  </a:lnTo>
                  <a:lnTo>
                    <a:pt x="1747435" y="174887"/>
                  </a:lnTo>
                  <a:lnTo>
                    <a:pt x="1745867" y="158464"/>
                  </a:lnTo>
                  <a:lnTo>
                    <a:pt x="1741066" y="146488"/>
                  </a:lnTo>
                  <a:lnTo>
                    <a:pt x="1740994" y="146308"/>
                  </a:lnTo>
                  <a:lnTo>
                    <a:pt x="1732830" y="138977"/>
                  </a:lnTo>
                  <a:lnTo>
                    <a:pt x="1732697" y="138977"/>
                  </a:lnTo>
                  <a:lnTo>
                    <a:pt x="1721034" y="136484"/>
                  </a:lnTo>
                  <a:lnTo>
                    <a:pt x="1803822" y="136484"/>
                  </a:lnTo>
                  <a:lnTo>
                    <a:pt x="1819887" y="116337"/>
                  </a:lnTo>
                  <a:lnTo>
                    <a:pt x="1837548" y="101947"/>
                  </a:lnTo>
                  <a:lnTo>
                    <a:pt x="1856804" y="93313"/>
                  </a:lnTo>
                  <a:lnTo>
                    <a:pt x="1877654" y="90435"/>
                  </a:lnTo>
                  <a:lnTo>
                    <a:pt x="1903797" y="94552"/>
                  </a:lnTo>
                  <a:lnTo>
                    <a:pt x="1922471" y="106906"/>
                  </a:lnTo>
                  <a:lnTo>
                    <a:pt x="1933675" y="127494"/>
                  </a:lnTo>
                  <a:lnTo>
                    <a:pt x="1934840" y="136484"/>
                  </a:lnTo>
                  <a:lnTo>
                    <a:pt x="1934881" y="136807"/>
                  </a:lnTo>
                  <a:lnTo>
                    <a:pt x="1855236" y="136807"/>
                  </a:lnTo>
                  <a:lnTo>
                    <a:pt x="1842128" y="139188"/>
                  </a:lnTo>
                  <a:lnTo>
                    <a:pt x="1829239" y="146308"/>
                  </a:lnTo>
                  <a:lnTo>
                    <a:pt x="1816553" y="158129"/>
                  </a:lnTo>
                  <a:lnTo>
                    <a:pt x="1816265" y="158464"/>
                  </a:lnTo>
                  <a:lnTo>
                    <a:pt x="1803865" y="174887"/>
                  </a:lnTo>
                  <a:lnTo>
                    <a:pt x="1803847" y="313233"/>
                  </a:lnTo>
                  <a:close/>
                </a:path>
                <a:path w="1938020" h="396875">
                  <a:moveTo>
                    <a:pt x="1670482" y="313233"/>
                  </a:moveTo>
                  <a:lnTo>
                    <a:pt x="1614103" y="313233"/>
                  </a:lnTo>
                  <a:lnTo>
                    <a:pt x="1614103" y="95399"/>
                  </a:lnTo>
                  <a:lnTo>
                    <a:pt x="1670457" y="95399"/>
                  </a:lnTo>
                  <a:lnTo>
                    <a:pt x="1670457" y="136484"/>
                  </a:lnTo>
                  <a:lnTo>
                    <a:pt x="1722036" y="136484"/>
                  </a:lnTo>
                  <a:lnTo>
                    <a:pt x="1708563" y="138977"/>
                  </a:lnTo>
                  <a:lnTo>
                    <a:pt x="1695749" y="146159"/>
                  </a:lnTo>
                  <a:lnTo>
                    <a:pt x="1683055" y="158129"/>
                  </a:lnTo>
                  <a:lnTo>
                    <a:pt x="1670482" y="174887"/>
                  </a:lnTo>
                  <a:lnTo>
                    <a:pt x="1670482" y="313233"/>
                  </a:lnTo>
                  <a:close/>
                </a:path>
                <a:path w="1938020" h="396875">
                  <a:moveTo>
                    <a:pt x="1937410" y="313233"/>
                  </a:moveTo>
                  <a:lnTo>
                    <a:pt x="1881055" y="313233"/>
                  </a:lnTo>
                  <a:lnTo>
                    <a:pt x="1880994" y="174887"/>
                  </a:lnTo>
                  <a:lnTo>
                    <a:pt x="1879391" y="158464"/>
                  </a:lnTo>
                  <a:lnTo>
                    <a:pt x="1874600" y="146488"/>
                  </a:lnTo>
                  <a:lnTo>
                    <a:pt x="1866489" y="139188"/>
                  </a:lnTo>
                  <a:lnTo>
                    <a:pt x="1866351" y="139188"/>
                  </a:lnTo>
                  <a:lnTo>
                    <a:pt x="1855236" y="136807"/>
                  </a:lnTo>
                  <a:lnTo>
                    <a:pt x="1934881" y="136807"/>
                  </a:lnTo>
                  <a:lnTo>
                    <a:pt x="1937410" y="156319"/>
                  </a:lnTo>
                  <a:lnTo>
                    <a:pt x="1937410" y="3132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7067" y="3729596"/>
            <a:ext cx="2889729" cy="38472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97" y="15599"/>
            <a:ext cx="2199869" cy="266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adminms\Downloads\oksana.tokar.psy_q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42" y="7679861"/>
            <a:ext cx="2207518" cy="253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31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21428" y="0"/>
            <a:ext cx="3426857" cy="5143500"/>
          </a:xfrm>
          <a:custGeom>
            <a:avLst/>
            <a:gdLst/>
            <a:ahLst/>
            <a:cxnLst/>
            <a:rect l="l" t="t" r="r" b="b"/>
            <a:pathLst>
              <a:path w="3426857" h="5143500">
                <a:moveTo>
                  <a:pt x="0" y="0"/>
                </a:moveTo>
                <a:lnTo>
                  <a:pt x="3426856" y="0"/>
                </a:lnTo>
                <a:lnTo>
                  <a:pt x="342685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94" b="-9294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4848284" y="0"/>
            <a:ext cx="3433286" cy="5143500"/>
          </a:xfrm>
          <a:prstGeom prst="rect">
            <a:avLst/>
          </a:prstGeom>
          <a:solidFill>
            <a:srgbClr val="FFDF2B"/>
          </a:solidFill>
        </p:spPr>
      </p:sp>
      <p:sp>
        <p:nvSpPr>
          <p:cNvPr id="4" name="AutoShape 4"/>
          <p:cNvSpPr/>
          <p:nvPr/>
        </p:nvSpPr>
        <p:spPr>
          <a:xfrm>
            <a:off x="11421427" y="5143500"/>
            <a:ext cx="3433286" cy="5143500"/>
          </a:xfrm>
          <a:prstGeom prst="rect">
            <a:avLst/>
          </a:prstGeom>
          <a:solidFill>
            <a:srgbClr val="0050F5"/>
          </a:solidFill>
        </p:spPr>
      </p:sp>
      <p:grpSp>
        <p:nvGrpSpPr>
          <p:cNvPr id="5" name="Group 5"/>
          <p:cNvGrpSpPr/>
          <p:nvPr/>
        </p:nvGrpSpPr>
        <p:grpSpPr>
          <a:xfrm>
            <a:off x="1028700" y="1028700"/>
            <a:ext cx="778534" cy="77853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4C00"/>
            </a:solidFill>
          </p:spPr>
        </p:sp>
      </p:grpSp>
      <p:sp>
        <p:nvSpPr>
          <p:cNvPr id="7" name="Freeform 7"/>
          <p:cNvSpPr/>
          <p:nvPr/>
        </p:nvSpPr>
        <p:spPr>
          <a:xfrm rot="-10800000">
            <a:off x="14854714" y="5143500"/>
            <a:ext cx="3433286" cy="3433286"/>
          </a:xfrm>
          <a:custGeom>
            <a:avLst/>
            <a:gdLst/>
            <a:ahLst/>
            <a:cxnLst/>
            <a:rect l="l" t="t" r="r" b="b"/>
            <a:pathLst>
              <a:path w="3433286" h="3433286">
                <a:moveTo>
                  <a:pt x="0" y="0"/>
                </a:moveTo>
                <a:lnTo>
                  <a:pt x="3433286" y="0"/>
                </a:lnTo>
                <a:lnTo>
                  <a:pt x="3433286" y="3433286"/>
                </a:lnTo>
                <a:lnTo>
                  <a:pt x="0" y="34332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613684" y="7045970"/>
            <a:ext cx="3241030" cy="3241030"/>
          </a:xfrm>
          <a:custGeom>
            <a:avLst/>
            <a:gdLst/>
            <a:ahLst/>
            <a:cxnLst/>
            <a:rect l="l" t="t" r="r" b="b"/>
            <a:pathLst>
              <a:path w="3241030" h="3241030">
                <a:moveTo>
                  <a:pt x="0" y="0"/>
                </a:moveTo>
                <a:lnTo>
                  <a:pt x="3241030" y="0"/>
                </a:lnTo>
                <a:lnTo>
                  <a:pt x="3241030" y="3241030"/>
                </a:lnTo>
                <a:lnTo>
                  <a:pt x="0" y="32410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15614930" y="1615323"/>
            <a:ext cx="1912854" cy="1912854"/>
          </a:xfrm>
          <a:custGeom>
            <a:avLst/>
            <a:gdLst/>
            <a:ahLst/>
            <a:cxnLst/>
            <a:rect l="l" t="t" r="r" b="b"/>
            <a:pathLst>
              <a:path w="1912854" h="1912854">
                <a:moveTo>
                  <a:pt x="0" y="0"/>
                </a:moveTo>
                <a:lnTo>
                  <a:pt x="1912854" y="0"/>
                </a:lnTo>
                <a:lnTo>
                  <a:pt x="1912854" y="1912854"/>
                </a:lnTo>
                <a:lnTo>
                  <a:pt x="0" y="19128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96621" y="1921534"/>
            <a:ext cx="8835419" cy="171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200"/>
              </a:lnSpc>
              <a:spcBef>
                <a:spcPct val="0"/>
              </a:spcBef>
            </a:pPr>
            <a:r>
              <a:rPr lang="uk-UA" sz="12000" b="1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Дякую</a:t>
            </a:r>
            <a:r>
              <a:rPr lang="en-US" sz="12000" b="1" u="none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!</a:t>
            </a:r>
            <a:endParaRPr lang="en-US" sz="12000" b="1" u="none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14400" y="4910456"/>
            <a:ext cx="8862878" cy="2282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40"/>
              </a:lnSpc>
            </a:pPr>
            <a:r>
              <a:rPr lang="en-US" sz="9200" b="1" dirty="0" err="1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Запрошую</a:t>
            </a:r>
            <a:r>
              <a:rPr lang="en-US" sz="9200" b="1" dirty="0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8740"/>
              </a:lnSpc>
            </a:pPr>
            <a:r>
              <a:rPr lang="en-US" sz="9200" b="1" dirty="0" err="1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до</a:t>
            </a:r>
            <a:r>
              <a:rPr lang="en-US" sz="9200" b="1" dirty="0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9200" b="1" dirty="0" err="1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співпраці</a:t>
            </a:r>
            <a:r>
              <a:rPr lang="en-US" sz="9200" b="1" dirty="0">
                <a:solidFill>
                  <a:srgbClr val="FE4C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07235" y="7399495"/>
            <a:ext cx="6908750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099-640-58-43</a:t>
            </a:r>
          </a:p>
        </p:txBody>
      </p:sp>
    </p:spTree>
    <p:extLst>
      <p:ext uri="{BB962C8B-B14F-4D97-AF65-F5344CB8AC3E}">
        <p14:creationId xmlns:p14="http://schemas.microsoft.com/office/powerpoint/2010/main" val="1041989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58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52785" y="3335012"/>
            <a:ext cx="4417695" cy="28113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86995" algn="ctr">
              <a:lnSpc>
                <a:spcPct val="116100"/>
              </a:lnSpc>
              <a:spcBef>
                <a:spcPts val="100"/>
              </a:spcBef>
              <a:tabLst>
                <a:tab pos="4404360" algn="l"/>
              </a:tabLst>
            </a:pPr>
            <a:r>
              <a:rPr lang="uk-UA" sz="3200" b="1" spc="21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Courier New"/>
              </a:rPr>
              <a:t>Харківський педагогічний університет імені Г.С. Сковороди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8067" y="7342866"/>
            <a:ext cx="4580890" cy="4133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599"/>
              </a:lnSpc>
              <a:spcBef>
                <a:spcPts val="100"/>
              </a:spcBef>
            </a:pPr>
            <a:r>
              <a:rPr lang="uk-UA" sz="2500" dirty="0" smtClean="0">
                <a:solidFill>
                  <a:srgbClr val="FFFFFF"/>
                </a:solidFill>
                <a:latin typeface="Tahoma"/>
                <a:cs typeface="Tahoma"/>
              </a:rPr>
              <a:t>Вчитель англійської мови</a:t>
            </a:r>
            <a:endParaRPr sz="25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3583" y="3461746"/>
            <a:ext cx="4641215" cy="22754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635" algn="ctr">
              <a:lnSpc>
                <a:spcPct val="117900"/>
              </a:lnSpc>
              <a:spcBef>
                <a:spcPts val="90"/>
              </a:spcBef>
            </a:pPr>
            <a:r>
              <a:rPr lang="uk-UA" sz="3200" b="1" spc="-10" dirty="0" smtClean="0">
                <a:solidFill>
                  <a:srgbClr val="FFFFFF"/>
                </a:solidFill>
                <a:latin typeface="Verdana"/>
                <a:cs typeface="Verdana"/>
              </a:rPr>
              <a:t>Інститут післядипломної освіти ХНПУ імені Г.С. Сковороди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25384" y="7350793"/>
            <a:ext cx="4637405" cy="852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4999"/>
              </a:lnSpc>
              <a:spcBef>
                <a:spcPts val="95"/>
              </a:spcBef>
            </a:pPr>
            <a:r>
              <a:rPr lang="uk-UA" sz="2500" dirty="0" smtClean="0">
                <a:solidFill>
                  <a:srgbClr val="FFFFFF"/>
                </a:solidFill>
                <a:latin typeface="Tahoma"/>
                <a:cs typeface="Tahoma"/>
              </a:rPr>
              <a:t>Управління навчальним закладом</a:t>
            </a:r>
            <a:endParaRPr sz="25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11236" y="7338522"/>
            <a:ext cx="4316730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10" algn="ctr">
              <a:lnSpc>
                <a:spcPct val="117900"/>
              </a:lnSpc>
              <a:spcBef>
                <a:spcPts val="95"/>
              </a:spcBef>
            </a:pPr>
            <a:r>
              <a:rPr lang="uk-UA" sz="2500" dirty="0" smtClean="0">
                <a:solidFill>
                  <a:srgbClr val="FFFFFF"/>
                </a:solidFill>
                <a:latin typeface="Tahoma"/>
                <a:cs typeface="Tahoma"/>
              </a:rPr>
              <a:t>Психологія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017026"/>
            <a:ext cx="4772264" cy="285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4279" y="6988451"/>
            <a:ext cx="4772264" cy="285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9858" y="6959876"/>
            <a:ext cx="4772264" cy="28574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951695" y="2202103"/>
            <a:ext cx="933450" cy="933450"/>
            <a:chOff x="2951695" y="2202103"/>
            <a:chExt cx="933450" cy="933450"/>
          </a:xfrm>
        </p:grpSpPr>
        <p:sp>
          <p:nvSpPr>
            <p:cNvPr id="13" name="object 13"/>
            <p:cNvSpPr/>
            <p:nvPr/>
          </p:nvSpPr>
          <p:spPr>
            <a:xfrm>
              <a:off x="2951695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5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5" y="0"/>
                  </a:lnTo>
                  <a:lnTo>
                    <a:pt x="514445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4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7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50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7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4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5" y="931040"/>
                  </a:lnTo>
                  <a:lnTo>
                    <a:pt x="466725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88289" y="2498108"/>
              <a:ext cx="257175" cy="341630"/>
            </a:xfrm>
            <a:custGeom>
              <a:avLst/>
              <a:gdLst/>
              <a:ahLst/>
              <a:cxnLst/>
              <a:rect l="l" t="t" r="r" b="b"/>
              <a:pathLst>
                <a:path w="257175" h="341630">
                  <a:moveTo>
                    <a:pt x="79662" y="113803"/>
                  </a:moveTo>
                  <a:lnTo>
                    <a:pt x="48773" y="113803"/>
                  </a:lnTo>
                  <a:lnTo>
                    <a:pt x="48773" y="81288"/>
                  </a:lnTo>
                  <a:lnTo>
                    <a:pt x="55164" y="49657"/>
                  </a:lnTo>
                  <a:lnTo>
                    <a:pt x="72590" y="23817"/>
                  </a:lnTo>
                  <a:lnTo>
                    <a:pt x="98430" y="6391"/>
                  </a:lnTo>
                  <a:lnTo>
                    <a:pt x="130061" y="0"/>
                  </a:lnTo>
                  <a:lnTo>
                    <a:pt x="161692" y="6391"/>
                  </a:lnTo>
                  <a:lnTo>
                    <a:pt x="187532" y="23817"/>
                  </a:lnTo>
                  <a:lnTo>
                    <a:pt x="192301" y="30889"/>
                  </a:lnTo>
                  <a:lnTo>
                    <a:pt x="130061" y="30889"/>
                  </a:lnTo>
                  <a:lnTo>
                    <a:pt x="110458" y="34855"/>
                  </a:lnTo>
                  <a:lnTo>
                    <a:pt x="94436" y="45663"/>
                  </a:lnTo>
                  <a:lnTo>
                    <a:pt x="83628" y="61685"/>
                  </a:lnTo>
                  <a:lnTo>
                    <a:pt x="79662" y="81288"/>
                  </a:lnTo>
                  <a:lnTo>
                    <a:pt x="79662" y="113803"/>
                  </a:lnTo>
                  <a:close/>
                </a:path>
                <a:path w="257175" h="341630">
                  <a:moveTo>
                    <a:pt x="211350" y="113803"/>
                  </a:moveTo>
                  <a:lnTo>
                    <a:pt x="180460" y="113803"/>
                  </a:lnTo>
                  <a:lnTo>
                    <a:pt x="180460" y="81288"/>
                  </a:lnTo>
                  <a:lnTo>
                    <a:pt x="176495" y="61685"/>
                  </a:lnTo>
                  <a:lnTo>
                    <a:pt x="165686" y="45663"/>
                  </a:lnTo>
                  <a:lnTo>
                    <a:pt x="149664" y="34855"/>
                  </a:lnTo>
                  <a:lnTo>
                    <a:pt x="130061" y="30889"/>
                  </a:lnTo>
                  <a:lnTo>
                    <a:pt x="192301" y="30889"/>
                  </a:lnTo>
                  <a:lnTo>
                    <a:pt x="204958" y="49657"/>
                  </a:lnTo>
                  <a:lnTo>
                    <a:pt x="211350" y="81288"/>
                  </a:lnTo>
                  <a:lnTo>
                    <a:pt x="211350" y="113803"/>
                  </a:lnTo>
                  <a:close/>
                </a:path>
                <a:path w="257175" h="341630">
                  <a:moveTo>
                    <a:pt x="227607" y="341411"/>
                  </a:moveTo>
                  <a:lnTo>
                    <a:pt x="32515" y="341411"/>
                  </a:lnTo>
                  <a:lnTo>
                    <a:pt x="19855" y="338857"/>
                  </a:lnTo>
                  <a:lnTo>
                    <a:pt x="9520" y="331890"/>
                  </a:lnTo>
                  <a:lnTo>
                    <a:pt x="2554" y="321555"/>
                  </a:lnTo>
                  <a:lnTo>
                    <a:pt x="0" y="308896"/>
                  </a:lnTo>
                  <a:lnTo>
                    <a:pt x="0" y="146319"/>
                  </a:lnTo>
                  <a:lnTo>
                    <a:pt x="2554" y="133659"/>
                  </a:lnTo>
                  <a:lnTo>
                    <a:pt x="9520" y="123324"/>
                  </a:lnTo>
                  <a:lnTo>
                    <a:pt x="19855" y="116358"/>
                  </a:lnTo>
                  <a:lnTo>
                    <a:pt x="32515" y="113803"/>
                  </a:lnTo>
                  <a:lnTo>
                    <a:pt x="227607" y="113803"/>
                  </a:lnTo>
                  <a:lnTo>
                    <a:pt x="240267" y="116358"/>
                  </a:lnTo>
                  <a:lnTo>
                    <a:pt x="250602" y="123324"/>
                  </a:lnTo>
                  <a:lnTo>
                    <a:pt x="256937" y="132723"/>
                  </a:lnTo>
                  <a:lnTo>
                    <a:pt x="256937" y="195092"/>
                  </a:lnTo>
                  <a:lnTo>
                    <a:pt x="130061" y="195092"/>
                  </a:lnTo>
                  <a:lnTo>
                    <a:pt x="117402" y="197646"/>
                  </a:lnTo>
                  <a:lnTo>
                    <a:pt x="107067" y="204613"/>
                  </a:lnTo>
                  <a:lnTo>
                    <a:pt x="100100" y="214948"/>
                  </a:lnTo>
                  <a:lnTo>
                    <a:pt x="97546" y="227607"/>
                  </a:lnTo>
                  <a:lnTo>
                    <a:pt x="100100" y="240267"/>
                  </a:lnTo>
                  <a:lnTo>
                    <a:pt x="107067" y="250602"/>
                  </a:lnTo>
                  <a:lnTo>
                    <a:pt x="117402" y="257568"/>
                  </a:lnTo>
                  <a:lnTo>
                    <a:pt x="130061" y="260123"/>
                  </a:lnTo>
                  <a:lnTo>
                    <a:pt x="256937" y="260123"/>
                  </a:lnTo>
                  <a:lnTo>
                    <a:pt x="256937" y="322492"/>
                  </a:lnTo>
                  <a:lnTo>
                    <a:pt x="250602" y="331890"/>
                  </a:lnTo>
                  <a:lnTo>
                    <a:pt x="240267" y="338857"/>
                  </a:lnTo>
                  <a:lnTo>
                    <a:pt x="227607" y="341411"/>
                  </a:lnTo>
                  <a:close/>
                </a:path>
                <a:path w="257175" h="341630">
                  <a:moveTo>
                    <a:pt x="256937" y="260123"/>
                  </a:moveTo>
                  <a:lnTo>
                    <a:pt x="130061" y="260123"/>
                  </a:lnTo>
                  <a:lnTo>
                    <a:pt x="142721" y="257568"/>
                  </a:lnTo>
                  <a:lnTo>
                    <a:pt x="153056" y="250602"/>
                  </a:lnTo>
                  <a:lnTo>
                    <a:pt x="160022" y="240267"/>
                  </a:lnTo>
                  <a:lnTo>
                    <a:pt x="162576" y="227607"/>
                  </a:lnTo>
                  <a:lnTo>
                    <a:pt x="160022" y="214948"/>
                  </a:lnTo>
                  <a:lnTo>
                    <a:pt x="153056" y="204613"/>
                  </a:lnTo>
                  <a:lnTo>
                    <a:pt x="142721" y="197646"/>
                  </a:lnTo>
                  <a:lnTo>
                    <a:pt x="130061" y="195092"/>
                  </a:lnTo>
                  <a:lnTo>
                    <a:pt x="256937" y="195092"/>
                  </a:lnTo>
                  <a:lnTo>
                    <a:pt x="256937" y="260123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677274" y="2202103"/>
            <a:ext cx="933450" cy="933450"/>
            <a:chOff x="8677274" y="2202103"/>
            <a:chExt cx="933450" cy="933450"/>
          </a:xfrm>
        </p:grpSpPr>
        <p:sp>
          <p:nvSpPr>
            <p:cNvPr id="16" name="object 16"/>
            <p:cNvSpPr/>
            <p:nvPr/>
          </p:nvSpPr>
          <p:spPr>
            <a:xfrm>
              <a:off x="8677274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4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4" y="0"/>
                  </a:lnTo>
                  <a:lnTo>
                    <a:pt x="514444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3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6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49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6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3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4" y="931040"/>
                  </a:lnTo>
                  <a:lnTo>
                    <a:pt x="466724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61423" y="2460368"/>
              <a:ext cx="361950" cy="417195"/>
            </a:xfrm>
            <a:custGeom>
              <a:avLst/>
              <a:gdLst/>
              <a:ahLst/>
              <a:cxnLst/>
              <a:rect l="l" t="t" r="r" b="b"/>
              <a:pathLst>
                <a:path w="361950" h="417194">
                  <a:moveTo>
                    <a:pt x="182569" y="121713"/>
                  </a:moveTo>
                  <a:lnTo>
                    <a:pt x="158897" y="116925"/>
                  </a:lnTo>
                  <a:lnTo>
                    <a:pt x="139551" y="103874"/>
                  </a:lnTo>
                  <a:lnTo>
                    <a:pt x="126500" y="84528"/>
                  </a:lnTo>
                  <a:lnTo>
                    <a:pt x="121713" y="60856"/>
                  </a:lnTo>
                  <a:lnTo>
                    <a:pt x="126500" y="37184"/>
                  </a:lnTo>
                  <a:lnTo>
                    <a:pt x="139551" y="17838"/>
                  </a:lnTo>
                  <a:lnTo>
                    <a:pt x="158897" y="4787"/>
                  </a:lnTo>
                  <a:lnTo>
                    <a:pt x="182569" y="0"/>
                  </a:lnTo>
                  <a:lnTo>
                    <a:pt x="206241" y="4787"/>
                  </a:lnTo>
                  <a:lnTo>
                    <a:pt x="225587" y="17838"/>
                  </a:lnTo>
                  <a:lnTo>
                    <a:pt x="238638" y="37184"/>
                  </a:lnTo>
                  <a:lnTo>
                    <a:pt x="243426" y="60856"/>
                  </a:lnTo>
                  <a:lnTo>
                    <a:pt x="238638" y="84528"/>
                  </a:lnTo>
                  <a:lnTo>
                    <a:pt x="225587" y="103874"/>
                  </a:lnTo>
                  <a:lnTo>
                    <a:pt x="206241" y="116925"/>
                  </a:lnTo>
                  <a:lnTo>
                    <a:pt x="182569" y="121713"/>
                  </a:lnTo>
                  <a:close/>
                </a:path>
                <a:path w="361950" h="417194">
                  <a:moveTo>
                    <a:pt x="182569" y="416766"/>
                  </a:moveTo>
                  <a:lnTo>
                    <a:pt x="143730" y="386745"/>
                  </a:lnTo>
                  <a:lnTo>
                    <a:pt x="99766" y="364112"/>
                  </a:lnTo>
                  <a:lnTo>
                    <a:pt x="51561" y="349828"/>
                  </a:lnTo>
                  <a:lnTo>
                    <a:pt x="0" y="344853"/>
                  </a:lnTo>
                  <a:lnTo>
                    <a:pt x="0" y="121713"/>
                  </a:lnTo>
                  <a:lnTo>
                    <a:pt x="51561" y="126687"/>
                  </a:lnTo>
                  <a:lnTo>
                    <a:pt x="99766" y="140971"/>
                  </a:lnTo>
                  <a:lnTo>
                    <a:pt x="143730" y="163604"/>
                  </a:lnTo>
                  <a:lnTo>
                    <a:pt x="182569" y="193625"/>
                  </a:lnTo>
                  <a:lnTo>
                    <a:pt x="361461" y="193625"/>
                  </a:lnTo>
                  <a:lnTo>
                    <a:pt x="361461" y="345208"/>
                  </a:lnTo>
                  <a:lnTo>
                    <a:pt x="313577" y="349828"/>
                  </a:lnTo>
                  <a:lnTo>
                    <a:pt x="265372" y="364112"/>
                  </a:lnTo>
                  <a:lnTo>
                    <a:pt x="221408" y="386745"/>
                  </a:lnTo>
                  <a:lnTo>
                    <a:pt x="182569" y="416766"/>
                  </a:lnTo>
                  <a:close/>
                </a:path>
                <a:path w="361950" h="417194">
                  <a:moveTo>
                    <a:pt x="361461" y="193625"/>
                  </a:moveTo>
                  <a:lnTo>
                    <a:pt x="182569" y="193625"/>
                  </a:lnTo>
                  <a:lnTo>
                    <a:pt x="221408" y="163604"/>
                  </a:lnTo>
                  <a:lnTo>
                    <a:pt x="265372" y="140971"/>
                  </a:lnTo>
                  <a:lnTo>
                    <a:pt x="313577" y="126687"/>
                  </a:lnTo>
                  <a:lnTo>
                    <a:pt x="361461" y="122068"/>
                  </a:lnTo>
                  <a:lnTo>
                    <a:pt x="361461" y="193625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401798" y="2202103"/>
            <a:ext cx="933450" cy="933450"/>
            <a:chOff x="14401798" y="2202103"/>
            <a:chExt cx="933450" cy="933450"/>
          </a:xfrm>
        </p:grpSpPr>
        <p:sp>
          <p:nvSpPr>
            <p:cNvPr id="19" name="object 19"/>
            <p:cNvSpPr/>
            <p:nvPr/>
          </p:nvSpPr>
          <p:spPr>
            <a:xfrm>
              <a:off x="14401798" y="2202103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466724" y="933449"/>
                  </a:moveTo>
                  <a:lnTo>
                    <a:pt x="419005" y="931040"/>
                  </a:lnTo>
                  <a:lnTo>
                    <a:pt x="372663" y="923967"/>
                  </a:lnTo>
                  <a:lnTo>
                    <a:pt x="327935" y="912466"/>
                  </a:lnTo>
                  <a:lnTo>
                    <a:pt x="285054" y="896772"/>
                  </a:lnTo>
                  <a:lnTo>
                    <a:pt x="244256" y="877118"/>
                  </a:lnTo>
                  <a:lnTo>
                    <a:pt x="205774" y="853740"/>
                  </a:lnTo>
                  <a:lnTo>
                    <a:pt x="169844" y="826872"/>
                  </a:lnTo>
                  <a:lnTo>
                    <a:pt x="136700" y="796749"/>
                  </a:lnTo>
                  <a:lnTo>
                    <a:pt x="106577" y="763605"/>
                  </a:lnTo>
                  <a:lnTo>
                    <a:pt x="79709" y="727675"/>
                  </a:lnTo>
                  <a:lnTo>
                    <a:pt x="56331" y="689193"/>
                  </a:lnTo>
                  <a:lnTo>
                    <a:pt x="36677" y="648395"/>
                  </a:lnTo>
                  <a:lnTo>
                    <a:pt x="20983" y="605514"/>
                  </a:lnTo>
                  <a:lnTo>
                    <a:pt x="9482" y="560786"/>
                  </a:lnTo>
                  <a:lnTo>
                    <a:pt x="2409" y="514444"/>
                  </a:lnTo>
                  <a:lnTo>
                    <a:pt x="0" y="466724"/>
                  </a:lnTo>
                  <a:lnTo>
                    <a:pt x="2409" y="419005"/>
                  </a:lnTo>
                  <a:lnTo>
                    <a:pt x="9482" y="372663"/>
                  </a:lnTo>
                  <a:lnTo>
                    <a:pt x="20983" y="327935"/>
                  </a:lnTo>
                  <a:lnTo>
                    <a:pt x="36677" y="285054"/>
                  </a:lnTo>
                  <a:lnTo>
                    <a:pt x="56331" y="244256"/>
                  </a:lnTo>
                  <a:lnTo>
                    <a:pt x="79709" y="205774"/>
                  </a:lnTo>
                  <a:lnTo>
                    <a:pt x="106577" y="169844"/>
                  </a:lnTo>
                  <a:lnTo>
                    <a:pt x="136700" y="136700"/>
                  </a:lnTo>
                  <a:lnTo>
                    <a:pt x="169844" y="106577"/>
                  </a:lnTo>
                  <a:lnTo>
                    <a:pt x="205774" y="79709"/>
                  </a:lnTo>
                  <a:lnTo>
                    <a:pt x="244256" y="56331"/>
                  </a:lnTo>
                  <a:lnTo>
                    <a:pt x="285054" y="36677"/>
                  </a:lnTo>
                  <a:lnTo>
                    <a:pt x="327935" y="20983"/>
                  </a:lnTo>
                  <a:lnTo>
                    <a:pt x="372663" y="9482"/>
                  </a:lnTo>
                  <a:lnTo>
                    <a:pt x="419005" y="2409"/>
                  </a:lnTo>
                  <a:lnTo>
                    <a:pt x="466724" y="0"/>
                  </a:lnTo>
                  <a:lnTo>
                    <a:pt x="514444" y="2409"/>
                  </a:lnTo>
                  <a:lnTo>
                    <a:pt x="560786" y="9482"/>
                  </a:lnTo>
                  <a:lnTo>
                    <a:pt x="605514" y="20983"/>
                  </a:lnTo>
                  <a:lnTo>
                    <a:pt x="648395" y="36677"/>
                  </a:lnTo>
                  <a:lnTo>
                    <a:pt x="689193" y="56331"/>
                  </a:lnTo>
                  <a:lnTo>
                    <a:pt x="727675" y="79709"/>
                  </a:lnTo>
                  <a:lnTo>
                    <a:pt x="763605" y="106577"/>
                  </a:lnTo>
                  <a:lnTo>
                    <a:pt x="796749" y="136700"/>
                  </a:lnTo>
                  <a:lnTo>
                    <a:pt x="826872" y="169844"/>
                  </a:lnTo>
                  <a:lnTo>
                    <a:pt x="853740" y="205774"/>
                  </a:lnTo>
                  <a:lnTo>
                    <a:pt x="877118" y="244256"/>
                  </a:lnTo>
                  <a:lnTo>
                    <a:pt x="896772" y="285054"/>
                  </a:lnTo>
                  <a:lnTo>
                    <a:pt x="912466" y="327935"/>
                  </a:lnTo>
                  <a:lnTo>
                    <a:pt x="923967" y="372663"/>
                  </a:lnTo>
                  <a:lnTo>
                    <a:pt x="931040" y="419005"/>
                  </a:lnTo>
                  <a:lnTo>
                    <a:pt x="933449" y="466724"/>
                  </a:lnTo>
                  <a:lnTo>
                    <a:pt x="931040" y="514444"/>
                  </a:lnTo>
                  <a:lnTo>
                    <a:pt x="923967" y="560786"/>
                  </a:lnTo>
                  <a:lnTo>
                    <a:pt x="912466" y="605514"/>
                  </a:lnTo>
                  <a:lnTo>
                    <a:pt x="896772" y="648395"/>
                  </a:lnTo>
                  <a:lnTo>
                    <a:pt x="877118" y="689193"/>
                  </a:lnTo>
                  <a:lnTo>
                    <a:pt x="853740" y="727675"/>
                  </a:lnTo>
                  <a:lnTo>
                    <a:pt x="826872" y="763605"/>
                  </a:lnTo>
                  <a:lnTo>
                    <a:pt x="796749" y="796749"/>
                  </a:lnTo>
                  <a:lnTo>
                    <a:pt x="763605" y="826872"/>
                  </a:lnTo>
                  <a:lnTo>
                    <a:pt x="727675" y="853740"/>
                  </a:lnTo>
                  <a:lnTo>
                    <a:pt x="689193" y="877118"/>
                  </a:lnTo>
                  <a:lnTo>
                    <a:pt x="648395" y="896772"/>
                  </a:lnTo>
                  <a:lnTo>
                    <a:pt x="605514" y="912466"/>
                  </a:lnTo>
                  <a:lnTo>
                    <a:pt x="560786" y="923967"/>
                  </a:lnTo>
                  <a:lnTo>
                    <a:pt x="514444" y="931040"/>
                  </a:lnTo>
                  <a:lnTo>
                    <a:pt x="466724" y="933449"/>
                  </a:lnTo>
                  <a:close/>
                </a:path>
              </a:pathLst>
            </a:custGeom>
            <a:solidFill>
              <a:srgbClr val="FBAF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55368" y="2455671"/>
              <a:ext cx="426720" cy="426720"/>
            </a:xfrm>
            <a:custGeom>
              <a:avLst/>
              <a:gdLst/>
              <a:ahLst/>
              <a:cxnLst/>
              <a:rect l="l" t="t" r="r" b="b"/>
              <a:pathLst>
                <a:path w="426719" h="426719">
                  <a:moveTo>
                    <a:pt x="77498" y="96873"/>
                  </a:moveTo>
                  <a:lnTo>
                    <a:pt x="38749" y="96873"/>
                  </a:lnTo>
                  <a:lnTo>
                    <a:pt x="38749" y="19374"/>
                  </a:lnTo>
                  <a:lnTo>
                    <a:pt x="40264" y="11851"/>
                  </a:lnTo>
                  <a:lnTo>
                    <a:pt x="44404" y="5691"/>
                  </a:lnTo>
                  <a:lnTo>
                    <a:pt x="50560" y="1528"/>
                  </a:lnTo>
                  <a:lnTo>
                    <a:pt x="58124" y="0"/>
                  </a:lnTo>
                  <a:lnTo>
                    <a:pt x="65687" y="1528"/>
                  </a:lnTo>
                  <a:lnTo>
                    <a:pt x="71843" y="5691"/>
                  </a:lnTo>
                  <a:lnTo>
                    <a:pt x="75983" y="11851"/>
                  </a:lnTo>
                  <a:lnTo>
                    <a:pt x="77498" y="19374"/>
                  </a:lnTo>
                  <a:lnTo>
                    <a:pt x="77498" y="96873"/>
                  </a:lnTo>
                  <a:close/>
                </a:path>
                <a:path w="426719" h="426719">
                  <a:moveTo>
                    <a:pt x="116248" y="213121"/>
                  </a:moveTo>
                  <a:lnTo>
                    <a:pt x="0" y="213121"/>
                  </a:lnTo>
                  <a:lnTo>
                    <a:pt x="0" y="96873"/>
                  </a:lnTo>
                  <a:lnTo>
                    <a:pt x="116248" y="96873"/>
                  </a:lnTo>
                  <a:lnTo>
                    <a:pt x="116248" y="213121"/>
                  </a:lnTo>
                  <a:close/>
                </a:path>
                <a:path w="426719" h="426719">
                  <a:moveTo>
                    <a:pt x="232496" y="426243"/>
                  </a:moveTo>
                  <a:lnTo>
                    <a:pt x="193747" y="426243"/>
                  </a:lnTo>
                  <a:lnTo>
                    <a:pt x="193747" y="345160"/>
                  </a:lnTo>
                  <a:lnTo>
                    <a:pt x="178170" y="336802"/>
                  </a:lnTo>
                  <a:lnTo>
                    <a:pt x="165925" y="324356"/>
                  </a:lnTo>
                  <a:lnTo>
                    <a:pt x="157889" y="308678"/>
                  </a:lnTo>
                  <a:lnTo>
                    <a:pt x="154997" y="290620"/>
                  </a:lnTo>
                  <a:lnTo>
                    <a:pt x="154997" y="251871"/>
                  </a:lnTo>
                  <a:lnTo>
                    <a:pt x="271246" y="251871"/>
                  </a:lnTo>
                  <a:lnTo>
                    <a:pt x="271246" y="290620"/>
                  </a:lnTo>
                  <a:lnTo>
                    <a:pt x="268351" y="308678"/>
                  </a:lnTo>
                  <a:lnTo>
                    <a:pt x="260299" y="324356"/>
                  </a:lnTo>
                  <a:lnTo>
                    <a:pt x="248032" y="336802"/>
                  </a:lnTo>
                  <a:lnTo>
                    <a:pt x="232496" y="345160"/>
                  </a:lnTo>
                  <a:lnTo>
                    <a:pt x="232496" y="426243"/>
                  </a:lnTo>
                  <a:close/>
                </a:path>
                <a:path w="426719" h="426719">
                  <a:moveTo>
                    <a:pt x="77498" y="426243"/>
                  </a:moveTo>
                  <a:lnTo>
                    <a:pt x="38749" y="426243"/>
                  </a:lnTo>
                  <a:lnTo>
                    <a:pt x="38749" y="345160"/>
                  </a:lnTo>
                  <a:lnTo>
                    <a:pt x="23173" y="336802"/>
                  </a:lnTo>
                  <a:lnTo>
                    <a:pt x="10928" y="324356"/>
                  </a:lnTo>
                  <a:lnTo>
                    <a:pt x="2891" y="308678"/>
                  </a:lnTo>
                  <a:lnTo>
                    <a:pt x="0" y="290620"/>
                  </a:lnTo>
                  <a:lnTo>
                    <a:pt x="0" y="251871"/>
                  </a:lnTo>
                  <a:lnTo>
                    <a:pt x="116248" y="251871"/>
                  </a:lnTo>
                  <a:lnTo>
                    <a:pt x="116248" y="290620"/>
                  </a:lnTo>
                  <a:lnTo>
                    <a:pt x="113354" y="308678"/>
                  </a:lnTo>
                  <a:lnTo>
                    <a:pt x="105301" y="324356"/>
                  </a:lnTo>
                  <a:lnTo>
                    <a:pt x="93034" y="336802"/>
                  </a:lnTo>
                  <a:lnTo>
                    <a:pt x="77498" y="345160"/>
                  </a:lnTo>
                  <a:lnTo>
                    <a:pt x="77498" y="426243"/>
                  </a:lnTo>
                  <a:close/>
                </a:path>
                <a:path w="426719" h="426719">
                  <a:moveTo>
                    <a:pt x="387494" y="96873"/>
                  </a:moveTo>
                  <a:lnTo>
                    <a:pt x="348744" y="96873"/>
                  </a:lnTo>
                  <a:lnTo>
                    <a:pt x="348744" y="19374"/>
                  </a:lnTo>
                  <a:lnTo>
                    <a:pt x="350260" y="11851"/>
                  </a:lnTo>
                  <a:lnTo>
                    <a:pt x="354399" y="5691"/>
                  </a:lnTo>
                  <a:lnTo>
                    <a:pt x="360555" y="1528"/>
                  </a:lnTo>
                  <a:lnTo>
                    <a:pt x="368119" y="0"/>
                  </a:lnTo>
                  <a:lnTo>
                    <a:pt x="375683" y="1528"/>
                  </a:lnTo>
                  <a:lnTo>
                    <a:pt x="381839" y="5691"/>
                  </a:lnTo>
                  <a:lnTo>
                    <a:pt x="385979" y="11851"/>
                  </a:lnTo>
                  <a:lnTo>
                    <a:pt x="387494" y="19374"/>
                  </a:lnTo>
                  <a:lnTo>
                    <a:pt x="387494" y="96873"/>
                  </a:lnTo>
                  <a:close/>
                </a:path>
                <a:path w="426719" h="426719">
                  <a:moveTo>
                    <a:pt x="426243" y="213121"/>
                  </a:moveTo>
                  <a:lnTo>
                    <a:pt x="309995" y="213121"/>
                  </a:lnTo>
                  <a:lnTo>
                    <a:pt x="309995" y="96873"/>
                  </a:lnTo>
                  <a:lnTo>
                    <a:pt x="426243" y="96873"/>
                  </a:lnTo>
                  <a:lnTo>
                    <a:pt x="426243" y="213121"/>
                  </a:lnTo>
                  <a:close/>
                </a:path>
                <a:path w="426719" h="426719">
                  <a:moveTo>
                    <a:pt x="232496" y="96873"/>
                  </a:moveTo>
                  <a:lnTo>
                    <a:pt x="193747" y="96873"/>
                  </a:lnTo>
                  <a:lnTo>
                    <a:pt x="193747" y="19374"/>
                  </a:lnTo>
                  <a:lnTo>
                    <a:pt x="195262" y="11851"/>
                  </a:lnTo>
                  <a:lnTo>
                    <a:pt x="199402" y="5691"/>
                  </a:lnTo>
                  <a:lnTo>
                    <a:pt x="205558" y="1528"/>
                  </a:lnTo>
                  <a:lnTo>
                    <a:pt x="213121" y="0"/>
                  </a:lnTo>
                  <a:lnTo>
                    <a:pt x="220685" y="1528"/>
                  </a:lnTo>
                  <a:lnTo>
                    <a:pt x="226841" y="5691"/>
                  </a:lnTo>
                  <a:lnTo>
                    <a:pt x="230981" y="11851"/>
                  </a:lnTo>
                  <a:lnTo>
                    <a:pt x="232496" y="19374"/>
                  </a:lnTo>
                  <a:lnTo>
                    <a:pt x="232496" y="96873"/>
                  </a:lnTo>
                  <a:close/>
                </a:path>
                <a:path w="426719" h="426719">
                  <a:moveTo>
                    <a:pt x="271246" y="213121"/>
                  </a:moveTo>
                  <a:lnTo>
                    <a:pt x="154997" y="213121"/>
                  </a:lnTo>
                  <a:lnTo>
                    <a:pt x="154997" y="96873"/>
                  </a:lnTo>
                  <a:lnTo>
                    <a:pt x="271246" y="96873"/>
                  </a:lnTo>
                  <a:lnTo>
                    <a:pt x="271246" y="213121"/>
                  </a:lnTo>
                  <a:close/>
                </a:path>
                <a:path w="426719" h="426719">
                  <a:moveTo>
                    <a:pt x="387494" y="426243"/>
                  </a:moveTo>
                  <a:lnTo>
                    <a:pt x="348744" y="426243"/>
                  </a:lnTo>
                  <a:lnTo>
                    <a:pt x="348744" y="345160"/>
                  </a:lnTo>
                  <a:lnTo>
                    <a:pt x="333168" y="336802"/>
                  </a:lnTo>
                  <a:lnTo>
                    <a:pt x="320923" y="324356"/>
                  </a:lnTo>
                  <a:lnTo>
                    <a:pt x="312887" y="308678"/>
                  </a:lnTo>
                  <a:lnTo>
                    <a:pt x="309995" y="290620"/>
                  </a:lnTo>
                  <a:lnTo>
                    <a:pt x="309995" y="251871"/>
                  </a:lnTo>
                  <a:lnTo>
                    <a:pt x="426243" y="251871"/>
                  </a:lnTo>
                  <a:lnTo>
                    <a:pt x="426243" y="290620"/>
                  </a:lnTo>
                  <a:lnTo>
                    <a:pt x="423349" y="308678"/>
                  </a:lnTo>
                  <a:lnTo>
                    <a:pt x="415297" y="324356"/>
                  </a:lnTo>
                  <a:lnTo>
                    <a:pt x="403030" y="336802"/>
                  </a:lnTo>
                  <a:lnTo>
                    <a:pt x="387494" y="345160"/>
                  </a:lnTo>
                  <a:lnTo>
                    <a:pt x="387494" y="426243"/>
                  </a:lnTo>
                  <a:close/>
                </a:path>
              </a:pathLst>
            </a:custGeom>
            <a:solidFill>
              <a:srgbClr val="4F4E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45734" y="-204607"/>
            <a:ext cx="17596531" cy="1615959"/>
          </a:xfrm>
          <a:prstGeom prst="rect">
            <a:avLst/>
          </a:prstGeom>
        </p:spPr>
        <p:txBody>
          <a:bodyPr vert="horz" wrap="square" lIns="0" tIns="330966" rIns="0" bIns="0" rtlCol="0">
            <a:spAutoFit/>
          </a:bodyPr>
          <a:lstStyle/>
          <a:p>
            <a:pPr marL="4112260" marR="5080" indent="-3853815" algn="ctr">
              <a:lnSpc>
                <a:spcPct val="115500"/>
              </a:lnSpc>
              <a:spcBef>
                <a:spcPts val="100"/>
              </a:spcBef>
            </a:pPr>
            <a:r>
              <a:rPr lang="uk-UA" sz="8000" spc="75" dirty="0" smtClean="0">
                <a:solidFill>
                  <a:srgbClr val="FBAF03"/>
                </a:solidFill>
              </a:rPr>
              <a:t>Освіта</a:t>
            </a:r>
            <a:endParaRPr sz="8000" dirty="0"/>
          </a:p>
        </p:txBody>
      </p:sp>
      <p:sp>
        <p:nvSpPr>
          <p:cNvPr id="22" name="object 22"/>
          <p:cNvSpPr txBox="1"/>
          <p:nvPr/>
        </p:nvSpPr>
        <p:spPr>
          <a:xfrm>
            <a:off x="12485613" y="3461746"/>
            <a:ext cx="4767580" cy="172899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7900"/>
              </a:lnSpc>
              <a:spcBef>
                <a:spcPts val="90"/>
              </a:spcBef>
            </a:pPr>
            <a:r>
              <a:rPr lang="uk-UA" sz="3200" b="1" spc="22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Courier New"/>
              </a:rPr>
              <a:t>Дрогобицький педагогічний університет</a:t>
            </a:r>
            <a:endParaRPr sz="265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066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70232" y="0"/>
            <a:ext cx="4618355" cy="10287000"/>
            <a:chOff x="13670232" y="0"/>
            <a:chExt cx="461835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70232" y="7019929"/>
              <a:ext cx="4617767" cy="326706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70232" y="0"/>
              <a:ext cx="4617767" cy="37909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674259" y="3368856"/>
              <a:ext cx="608330" cy="3629660"/>
            </a:xfrm>
            <a:custGeom>
              <a:avLst/>
              <a:gdLst/>
              <a:ahLst/>
              <a:cxnLst/>
              <a:rect l="l" t="t" r="r" b="b"/>
              <a:pathLst>
                <a:path w="608330" h="3629659">
                  <a:moveTo>
                    <a:pt x="0" y="3104258"/>
                  </a:moveTo>
                  <a:lnTo>
                    <a:pt x="251917" y="3104258"/>
                  </a:lnTo>
                  <a:lnTo>
                    <a:pt x="304037" y="0"/>
                  </a:lnTo>
                  <a:lnTo>
                    <a:pt x="356158" y="3104258"/>
                  </a:lnTo>
                  <a:lnTo>
                    <a:pt x="608075" y="3104258"/>
                  </a:lnTo>
                  <a:lnTo>
                    <a:pt x="304037" y="3629234"/>
                  </a:lnTo>
                  <a:lnTo>
                    <a:pt x="0" y="31042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1269" y="376935"/>
            <a:ext cx="12971145" cy="9919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34010">
              <a:lnSpc>
                <a:spcPct val="100000"/>
              </a:lnSpc>
              <a:spcBef>
                <a:spcPts val="125"/>
              </a:spcBef>
            </a:pPr>
            <a:r>
              <a:rPr sz="4150" b="1" spc="-190" dirty="0">
                <a:solidFill>
                  <a:srgbClr val="FF3131"/>
                </a:solidFill>
                <a:latin typeface="Tahoma"/>
                <a:cs typeface="Tahoma"/>
              </a:rPr>
              <a:t>Чому</a:t>
            </a:r>
            <a:r>
              <a:rPr sz="4150" b="1" spc="-195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430" dirty="0">
                <a:solidFill>
                  <a:srgbClr val="FF3131"/>
                </a:solidFill>
                <a:latin typeface="Tahoma"/>
                <a:cs typeface="Tahoma"/>
              </a:rPr>
              <a:t>я</a:t>
            </a:r>
            <a:r>
              <a:rPr sz="4150" b="1" spc="-185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370" dirty="0">
                <a:solidFill>
                  <a:srgbClr val="FF3131"/>
                </a:solidFill>
                <a:latin typeface="Tahoma"/>
                <a:cs typeface="Tahoma"/>
              </a:rPr>
              <a:t>знаю,</a:t>
            </a:r>
            <a:r>
              <a:rPr sz="4150" b="1" spc="-185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345" dirty="0">
                <a:solidFill>
                  <a:srgbClr val="FF3131"/>
                </a:solidFill>
                <a:latin typeface="Tahoma"/>
                <a:cs typeface="Tahoma"/>
              </a:rPr>
              <a:t>як</a:t>
            </a:r>
            <a:r>
              <a:rPr sz="4150" b="1" spc="-180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280" dirty="0">
                <a:solidFill>
                  <a:srgbClr val="FF3131"/>
                </a:solidFill>
                <a:latin typeface="Tahoma"/>
                <a:cs typeface="Tahoma"/>
              </a:rPr>
              <a:t>організувати</a:t>
            </a:r>
            <a:r>
              <a:rPr sz="4150" b="1" spc="-185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265" dirty="0">
                <a:solidFill>
                  <a:srgbClr val="FF3131"/>
                </a:solidFill>
                <a:latin typeface="Tahoma"/>
                <a:cs typeface="Tahoma"/>
              </a:rPr>
              <a:t>успішно</a:t>
            </a:r>
            <a:r>
              <a:rPr sz="4150" b="1" spc="-185" dirty="0">
                <a:solidFill>
                  <a:srgbClr val="FF3131"/>
                </a:solidFill>
                <a:latin typeface="Tahoma"/>
                <a:cs typeface="Tahoma"/>
              </a:rPr>
              <a:t> </a:t>
            </a:r>
            <a:r>
              <a:rPr sz="4150" b="1" spc="-320" dirty="0">
                <a:solidFill>
                  <a:srgbClr val="FF3131"/>
                </a:solidFill>
                <a:latin typeface="Tahoma"/>
                <a:cs typeface="Tahoma"/>
              </a:rPr>
              <a:t>напрямок?</a:t>
            </a:r>
            <a:endParaRPr sz="4150">
              <a:latin typeface="Tahoma"/>
              <a:cs typeface="Tahoma"/>
            </a:endParaRPr>
          </a:p>
          <a:p>
            <a:pPr marL="444500" indent="-441325">
              <a:lnSpc>
                <a:spcPct val="100000"/>
              </a:lnSpc>
              <a:spcBef>
                <a:spcPts val="4395"/>
              </a:spcBef>
              <a:buSzPct val="85542"/>
              <a:buAutoNum type="arabicPeriod"/>
              <a:tabLst>
                <a:tab pos="444500" algn="l"/>
              </a:tabLst>
            </a:pPr>
            <a:r>
              <a:rPr sz="4150" b="1" spc="-254" dirty="0">
                <a:solidFill>
                  <a:srgbClr val="171717"/>
                </a:solidFill>
                <a:latin typeface="Tahoma"/>
                <a:cs typeface="Tahoma"/>
              </a:rPr>
              <a:t>Пройшла</a:t>
            </a:r>
            <a:r>
              <a:rPr sz="4150" b="1" spc="-1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195" dirty="0">
                <a:solidFill>
                  <a:srgbClr val="171717"/>
                </a:solidFill>
                <a:latin typeface="Tahoma"/>
                <a:cs typeface="Tahoma"/>
              </a:rPr>
              <a:t>досвід</a:t>
            </a:r>
            <a:r>
              <a:rPr sz="4150" b="1" spc="-1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195" dirty="0">
                <a:solidFill>
                  <a:srgbClr val="171717"/>
                </a:solidFill>
                <a:latin typeface="Tahoma"/>
                <a:cs typeface="Tahoma"/>
              </a:rPr>
              <a:t>молодого</a:t>
            </a:r>
            <a:r>
              <a:rPr sz="4150" b="1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45" dirty="0">
                <a:solidFill>
                  <a:srgbClr val="171717"/>
                </a:solidFill>
                <a:latin typeface="Tahoma"/>
                <a:cs typeface="Tahoma"/>
              </a:rPr>
              <a:t>вчителювання</a:t>
            </a:r>
            <a:endParaRPr sz="4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60"/>
              </a:spcBef>
              <a:buClr>
                <a:srgbClr val="171717"/>
              </a:buClr>
              <a:buFont typeface="Tahoma"/>
              <a:buAutoNum type="arabicPeriod"/>
            </a:pPr>
            <a:endParaRPr sz="4150">
              <a:latin typeface="Tahoma"/>
              <a:cs typeface="Tahoma"/>
            </a:endParaRPr>
          </a:p>
          <a:p>
            <a:pPr marL="573405" indent="-560705">
              <a:lnSpc>
                <a:spcPct val="100000"/>
              </a:lnSpc>
              <a:buSzPct val="85542"/>
              <a:buAutoNum type="arabicPeriod"/>
              <a:tabLst>
                <a:tab pos="573405" algn="l"/>
              </a:tabLst>
            </a:pPr>
            <a:r>
              <a:rPr sz="4150" b="1" spc="-200" dirty="0">
                <a:solidFill>
                  <a:srgbClr val="171717"/>
                </a:solidFill>
                <a:latin typeface="Tahoma"/>
                <a:cs typeface="Tahoma"/>
              </a:rPr>
              <a:t>Отримала</a:t>
            </a:r>
            <a:r>
              <a:rPr sz="4150" b="1" spc="-1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85" dirty="0">
                <a:solidFill>
                  <a:srgbClr val="171717"/>
                </a:solidFill>
                <a:latin typeface="Tahoma"/>
                <a:cs typeface="Tahoma"/>
              </a:rPr>
              <a:t>якісний</a:t>
            </a:r>
            <a:r>
              <a:rPr sz="4150" b="1" spc="-16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0" dirty="0">
                <a:solidFill>
                  <a:srgbClr val="171717"/>
                </a:solidFill>
                <a:latin typeface="Tahoma"/>
                <a:cs typeface="Tahoma"/>
              </a:rPr>
              <a:t>супровід</a:t>
            </a:r>
            <a:r>
              <a:rPr sz="4150" b="1" spc="-1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95" dirty="0">
                <a:solidFill>
                  <a:srgbClr val="171717"/>
                </a:solidFill>
                <a:latin typeface="Tahoma"/>
                <a:cs typeface="Tahoma"/>
              </a:rPr>
              <a:t>становлення</a:t>
            </a:r>
            <a:endParaRPr sz="4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Clr>
                <a:srgbClr val="171717"/>
              </a:buClr>
              <a:buFont typeface="Tahoma"/>
              <a:buAutoNum type="arabicPeriod"/>
            </a:pPr>
            <a:endParaRPr sz="4150">
              <a:latin typeface="Tahoma"/>
              <a:cs typeface="Tahoma"/>
            </a:endParaRPr>
          </a:p>
          <a:p>
            <a:pPr marL="12700" marR="5080" indent="560705">
              <a:lnSpc>
                <a:spcPct val="115999"/>
              </a:lnSpc>
              <a:spcBef>
                <a:spcPts val="5"/>
              </a:spcBef>
              <a:buSzPct val="85542"/>
              <a:buAutoNum type="arabicPeriod"/>
              <a:tabLst>
                <a:tab pos="573405" algn="l"/>
              </a:tabLst>
            </a:pPr>
            <a:r>
              <a:rPr sz="4150" b="1" spc="-254" dirty="0">
                <a:solidFill>
                  <a:srgbClr val="171717"/>
                </a:solidFill>
                <a:latin typeface="Tahoma"/>
                <a:cs typeface="Tahoma"/>
              </a:rPr>
              <a:t>Пройшла</a:t>
            </a:r>
            <a:r>
              <a:rPr sz="4150" b="1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75" dirty="0">
                <a:solidFill>
                  <a:srgbClr val="171717"/>
                </a:solidFill>
                <a:latin typeface="Tahoma"/>
                <a:cs typeface="Tahoma"/>
              </a:rPr>
              <a:t>навчання</a:t>
            </a:r>
            <a:r>
              <a:rPr sz="4150" b="1" spc="-1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0" dirty="0">
                <a:solidFill>
                  <a:srgbClr val="171717"/>
                </a:solidFill>
                <a:latin typeface="Tahoma"/>
                <a:cs typeface="Tahoma"/>
              </a:rPr>
              <a:t>від</a:t>
            </a:r>
            <a:r>
              <a:rPr sz="4150" b="1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54" dirty="0">
                <a:solidFill>
                  <a:srgbClr val="171717"/>
                </a:solidFill>
                <a:latin typeface="Tahoma"/>
                <a:cs typeface="Tahoma"/>
              </a:rPr>
              <a:t>Британської</a:t>
            </a:r>
            <a:r>
              <a:rPr sz="4150" b="1" spc="-17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50" dirty="0">
                <a:solidFill>
                  <a:srgbClr val="171717"/>
                </a:solidFill>
                <a:latin typeface="Tahoma"/>
                <a:cs typeface="Tahoma"/>
              </a:rPr>
              <a:t>ради</a:t>
            </a:r>
            <a:r>
              <a:rPr sz="4150" b="1" spc="-18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430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4150" b="1" spc="-180" dirty="0">
                <a:solidFill>
                  <a:srgbClr val="171717"/>
                </a:solidFill>
                <a:latin typeface="Tahoma"/>
                <a:cs typeface="Tahoma"/>
              </a:rPr>
              <a:t> Україні </a:t>
            </a:r>
            <a:r>
              <a:rPr sz="4150" b="1" spc="-265" dirty="0">
                <a:solidFill>
                  <a:srgbClr val="171717"/>
                </a:solidFill>
                <a:latin typeface="Tahoma"/>
                <a:cs typeface="Tahoma"/>
              </a:rPr>
              <a:t>“Шкільний</a:t>
            </a:r>
            <a:r>
              <a:rPr sz="4150" b="1" spc="-21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5" dirty="0">
                <a:solidFill>
                  <a:srgbClr val="171717"/>
                </a:solidFill>
                <a:latin typeface="Tahoma"/>
                <a:cs typeface="Tahoma"/>
              </a:rPr>
              <a:t>учитель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75" dirty="0">
                <a:solidFill>
                  <a:srgbClr val="171717"/>
                </a:solidFill>
                <a:latin typeface="Tahoma"/>
                <a:cs typeface="Tahoma"/>
              </a:rPr>
              <a:t>нового</a:t>
            </a:r>
            <a:r>
              <a:rPr sz="4150" b="1" spc="-20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00" dirty="0">
                <a:solidFill>
                  <a:srgbClr val="171717"/>
                </a:solidFill>
                <a:latin typeface="Tahoma"/>
                <a:cs typeface="Tahoma"/>
              </a:rPr>
              <a:t>покоління”</a:t>
            </a:r>
            <a:endParaRPr sz="4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buClr>
                <a:srgbClr val="171717"/>
              </a:buClr>
              <a:buFont typeface="Tahoma"/>
              <a:buAutoNum type="arabicPeriod"/>
            </a:pPr>
            <a:endParaRPr sz="4150">
              <a:latin typeface="Tahoma"/>
              <a:cs typeface="Tahoma"/>
            </a:endParaRPr>
          </a:p>
          <a:p>
            <a:pPr marL="12700" marR="574675" indent="560705" algn="just">
              <a:lnSpc>
                <a:spcPct val="115999"/>
              </a:lnSpc>
              <a:buSzPct val="85542"/>
              <a:buAutoNum type="arabicPeriod"/>
              <a:tabLst>
                <a:tab pos="573405" algn="l"/>
              </a:tabLst>
            </a:pPr>
            <a:r>
              <a:rPr sz="4150" b="1" spc="-254" dirty="0">
                <a:solidFill>
                  <a:srgbClr val="171717"/>
                </a:solidFill>
                <a:latin typeface="Tahoma"/>
                <a:cs typeface="Tahoma"/>
              </a:rPr>
              <a:t>Через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5" dirty="0">
                <a:solidFill>
                  <a:srgbClr val="171717"/>
                </a:solidFill>
                <a:latin typeface="Tahoma"/>
                <a:cs typeface="Tahoma"/>
              </a:rPr>
              <a:t>“мої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85" dirty="0">
                <a:solidFill>
                  <a:srgbClr val="171717"/>
                </a:solidFill>
                <a:latin typeface="Tahoma"/>
                <a:cs typeface="Tahoma"/>
              </a:rPr>
              <a:t>руки”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5" dirty="0">
                <a:solidFill>
                  <a:srgbClr val="171717"/>
                </a:solidFill>
                <a:latin typeface="Tahoma"/>
                <a:cs typeface="Tahoma"/>
              </a:rPr>
              <a:t>пройшло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0" dirty="0">
                <a:solidFill>
                  <a:srgbClr val="171717"/>
                </a:solidFill>
                <a:latin typeface="Tahoma"/>
                <a:cs typeface="Tahoma"/>
              </a:rPr>
              <a:t>близько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0" dirty="0">
                <a:solidFill>
                  <a:srgbClr val="171717"/>
                </a:solidFill>
                <a:latin typeface="Tahoma"/>
                <a:cs typeface="Tahoma"/>
              </a:rPr>
              <a:t>30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10" dirty="0">
                <a:solidFill>
                  <a:srgbClr val="171717"/>
                </a:solidFill>
                <a:latin typeface="Tahoma"/>
                <a:cs typeface="Tahoma"/>
              </a:rPr>
              <a:t>молодих</a:t>
            </a:r>
            <a:r>
              <a:rPr sz="4150" b="1" spc="-17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0" dirty="0">
                <a:solidFill>
                  <a:srgbClr val="171717"/>
                </a:solidFill>
                <a:latin typeface="Tahoma"/>
                <a:cs typeface="Tahoma"/>
              </a:rPr>
              <a:t>учителів,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00" dirty="0">
                <a:solidFill>
                  <a:srgbClr val="171717"/>
                </a:solidFill>
                <a:latin typeface="Tahoma"/>
                <a:cs typeface="Tahoma"/>
              </a:rPr>
              <a:t>які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25" dirty="0">
                <a:solidFill>
                  <a:srgbClr val="171717"/>
                </a:solidFill>
                <a:latin typeface="Tahoma"/>
                <a:cs typeface="Tahoma"/>
              </a:rPr>
              <a:t>отримали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5" dirty="0">
                <a:solidFill>
                  <a:srgbClr val="171717"/>
                </a:solidFill>
                <a:latin typeface="Tahoma"/>
                <a:cs typeface="Tahoma"/>
              </a:rPr>
              <a:t>успішні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35" dirty="0">
                <a:solidFill>
                  <a:srgbClr val="171717"/>
                </a:solidFill>
                <a:latin typeface="Tahoma"/>
                <a:cs typeface="Tahoma"/>
              </a:rPr>
              <a:t>результати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430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0" dirty="0">
                <a:solidFill>
                  <a:srgbClr val="171717"/>
                </a:solidFill>
                <a:latin typeface="Tahoma"/>
                <a:cs typeface="Tahoma"/>
              </a:rPr>
              <a:t>своїй</a:t>
            </a:r>
            <a:r>
              <a:rPr sz="4150" b="1" spc="-125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175" dirty="0">
                <a:solidFill>
                  <a:srgbClr val="171717"/>
                </a:solidFill>
                <a:latin typeface="Tahoma"/>
                <a:cs typeface="Tahoma"/>
              </a:rPr>
              <a:t>роботі</a:t>
            </a:r>
            <a:endParaRPr sz="4150">
              <a:latin typeface="Tahoma"/>
              <a:cs typeface="Tahoma"/>
            </a:endParaRPr>
          </a:p>
          <a:p>
            <a:pPr marL="12700" marR="709295" indent="560705" algn="just">
              <a:lnSpc>
                <a:spcPts val="5770"/>
              </a:lnSpc>
              <a:spcBef>
                <a:spcPts val="114"/>
              </a:spcBef>
              <a:buSzPct val="85542"/>
              <a:buAutoNum type="arabicPeriod"/>
              <a:tabLst>
                <a:tab pos="573405" algn="l"/>
              </a:tabLst>
            </a:pPr>
            <a:r>
              <a:rPr sz="4150" b="1" spc="-114" dirty="0">
                <a:solidFill>
                  <a:srgbClr val="171717"/>
                </a:solidFill>
                <a:latin typeface="Tahoma"/>
                <a:cs typeface="Tahoma"/>
              </a:rPr>
              <a:t>В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00" dirty="0">
                <a:solidFill>
                  <a:srgbClr val="171717"/>
                </a:solidFill>
                <a:latin typeface="Tahoma"/>
                <a:cs typeface="Tahoma"/>
              </a:rPr>
              <a:t>дні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5" dirty="0">
                <a:solidFill>
                  <a:srgbClr val="171717"/>
                </a:solidFill>
                <a:latin typeface="Tahoma"/>
                <a:cs typeface="Tahoma"/>
              </a:rPr>
              <a:t>народженні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50" dirty="0">
                <a:solidFill>
                  <a:srgbClr val="171717"/>
                </a:solidFill>
                <a:latin typeface="Tahoma"/>
                <a:cs typeface="Tahoma"/>
              </a:rPr>
              <a:t>маю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315" dirty="0">
                <a:solidFill>
                  <a:srgbClr val="171717"/>
                </a:solidFill>
                <a:latin typeface="Tahoma"/>
                <a:cs typeface="Tahoma"/>
              </a:rPr>
              <a:t>цифру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40" dirty="0">
                <a:solidFill>
                  <a:srgbClr val="171717"/>
                </a:solidFill>
                <a:latin typeface="Tahoma"/>
                <a:cs typeface="Tahoma"/>
              </a:rPr>
              <a:t>7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35" dirty="0">
                <a:solidFill>
                  <a:srgbClr val="171717"/>
                </a:solidFill>
                <a:latin typeface="Tahoma"/>
                <a:cs typeface="Tahoma"/>
              </a:rPr>
              <a:t>-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54" dirty="0">
                <a:solidFill>
                  <a:srgbClr val="171717"/>
                </a:solidFill>
                <a:latin typeface="Tahoma"/>
                <a:cs typeface="Tahoma"/>
              </a:rPr>
              <a:t>якість</a:t>
            </a:r>
            <a:r>
              <a:rPr sz="4150" b="1" spc="-204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60" dirty="0">
                <a:solidFill>
                  <a:srgbClr val="171717"/>
                </a:solidFill>
                <a:latin typeface="Tahoma"/>
                <a:cs typeface="Tahoma"/>
              </a:rPr>
              <a:t>кризис-</a:t>
            </a:r>
            <a:r>
              <a:rPr sz="4150" b="1" spc="-1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4150" b="1" spc="-250" dirty="0">
                <a:solidFill>
                  <a:srgbClr val="171717"/>
                </a:solidFill>
                <a:latin typeface="Tahoma"/>
                <a:cs typeface="Tahoma"/>
              </a:rPr>
              <a:t>менеджера</a:t>
            </a:r>
            <a:endParaRPr sz="41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009" y="1778982"/>
            <a:ext cx="12729845" cy="7233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8100"/>
              </a:lnSpc>
              <a:spcBef>
                <a:spcPts val="259"/>
              </a:spcBef>
            </a:pPr>
            <a:r>
              <a:rPr sz="6800" spc="-204" dirty="0">
                <a:solidFill>
                  <a:srgbClr val="171717"/>
                </a:solidFill>
                <a:latin typeface="Trebuchet MS"/>
                <a:cs typeface="Trebuchet MS"/>
              </a:rPr>
              <a:t>Моя</a:t>
            </a:r>
            <a:r>
              <a:rPr sz="6800" spc="-61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dirty="0">
                <a:solidFill>
                  <a:srgbClr val="171717"/>
                </a:solidFill>
                <a:latin typeface="Trebuchet MS"/>
                <a:cs typeface="Trebuchet MS"/>
              </a:rPr>
              <a:t>МІСІЯ</a:t>
            </a:r>
            <a:r>
              <a:rPr sz="6800" spc="-61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1025" dirty="0">
                <a:solidFill>
                  <a:srgbClr val="171717"/>
                </a:solidFill>
                <a:latin typeface="Trebuchet MS"/>
                <a:cs typeface="Trebuchet MS"/>
              </a:rPr>
              <a:t>-</a:t>
            </a:r>
            <a:r>
              <a:rPr sz="6800" spc="-61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54" dirty="0">
                <a:solidFill>
                  <a:srgbClr val="171717"/>
                </a:solidFill>
                <a:latin typeface="Trebuchet MS"/>
                <a:cs typeface="Trebuchet MS"/>
              </a:rPr>
              <a:t>розяснити</a:t>
            </a:r>
            <a:r>
              <a:rPr sz="6800" spc="-61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10" dirty="0">
                <a:solidFill>
                  <a:srgbClr val="171717"/>
                </a:solidFill>
                <a:latin typeface="Trebuchet MS"/>
                <a:cs typeface="Trebuchet MS"/>
              </a:rPr>
              <a:t>принципи </a:t>
            </a:r>
            <a:r>
              <a:rPr sz="6800" spc="-310" dirty="0">
                <a:solidFill>
                  <a:srgbClr val="171717"/>
                </a:solidFill>
                <a:latin typeface="Trebuchet MS"/>
                <a:cs typeface="Trebuchet MS"/>
              </a:rPr>
              <a:t>наставництва,</a:t>
            </a:r>
            <a:r>
              <a:rPr sz="6800" spc="-66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60" dirty="0">
                <a:solidFill>
                  <a:srgbClr val="171717"/>
                </a:solidFill>
                <a:latin typeface="Trebuchet MS"/>
                <a:cs typeface="Trebuchet MS"/>
              </a:rPr>
              <a:t>показати</a:t>
            </a:r>
            <a:r>
              <a:rPr sz="6800" spc="-65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300" dirty="0">
                <a:solidFill>
                  <a:srgbClr val="171717"/>
                </a:solidFill>
                <a:latin typeface="Trebuchet MS"/>
                <a:cs typeface="Trebuchet MS"/>
              </a:rPr>
              <a:t>варіант </a:t>
            </a:r>
            <a:r>
              <a:rPr sz="6800" spc="-370" dirty="0">
                <a:solidFill>
                  <a:srgbClr val="171717"/>
                </a:solidFill>
                <a:latin typeface="Trebuchet MS"/>
                <a:cs typeface="Trebuchet MS"/>
              </a:rPr>
              <a:t>запровадження</a:t>
            </a:r>
            <a:r>
              <a:rPr sz="6800" spc="-65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380" dirty="0">
                <a:solidFill>
                  <a:srgbClr val="171717"/>
                </a:solidFill>
                <a:latin typeface="Trebuchet MS"/>
                <a:cs typeface="Trebuchet MS"/>
              </a:rPr>
              <a:t>педагогічної </a:t>
            </a:r>
            <a:r>
              <a:rPr sz="6800" spc="-229" dirty="0">
                <a:solidFill>
                  <a:srgbClr val="171717"/>
                </a:solidFill>
                <a:latin typeface="Trebuchet MS"/>
                <a:cs typeface="Trebuchet MS"/>
              </a:rPr>
              <a:t>інтернатури</a:t>
            </a:r>
            <a:r>
              <a:rPr sz="6800" spc="-65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00" dirty="0">
                <a:solidFill>
                  <a:srgbClr val="171717"/>
                </a:solidFill>
                <a:latin typeface="Trebuchet MS"/>
                <a:cs typeface="Trebuchet MS"/>
              </a:rPr>
              <a:t>та</a:t>
            </a:r>
            <a:r>
              <a:rPr sz="6800" spc="-65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54" dirty="0">
                <a:solidFill>
                  <a:srgbClr val="171717"/>
                </a:solidFill>
                <a:latin typeface="Trebuchet MS"/>
                <a:cs typeface="Trebuchet MS"/>
              </a:rPr>
              <a:t>дати</a:t>
            </a:r>
            <a:r>
              <a:rPr sz="6800" spc="-65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425" dirty="0">
                <a:solidFill>
                  <a:srgbClr val="171717"/>
                </a:solidFill>
                <a:latin typeface="Trebuchet MS"/>
                <a:cs typeface="Trebuchet MS"/>
              </a:rPr>
              <a:t>в</a:t>
            </a:r>
            <a:r>
              <a:rPr sz="6800" spc="-64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0" dirty="0">
                <a:solidFill>
                  <a:srgbClr val="171717"/>
                </a:solidFill>
                <a:latin typeface="Trebuchet MS"/>
                <a:cs typeface="Trebuchet MS"/>
              </a:rPr>
              <a:t>руки </a:t>
            </a:r>
            <a:r>
              <a:rPr sz="6800" spc="-345" dirty="0">
                <a:solidFill>
                  <a:srgbClr val="171717"/>
                </a:solidFill>
                <a:latin typeface="Trebuchet MS"/>
                <a:cs typeface="Trebuchet MS"/>
              </a:rPr>
              <a:t>матеріал,</a:t>
            </a:r>
            <a:r>
              <a:rPr sz="6800" spc="-68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725" dirty="0">
                <a:solidFill>
                  <a:srgbClr val="171717"/>
                </a:solidFill>
                <a:latin typeface="Trebuchet MS"/>
                <a:cs typeface="Trebuchet MS"/>
              </a:rPr>
              <a:t>щоб</a:t>
            </a:r>
            <a:r>
              <a:rPr sz="6800" spc="-68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570" dirty="0">
                <a:solidFill>
                  <a:srgbClr val="171717"/>
                </a:solidFill>
                <a:latin typeface="Trebuchet MS"/>
                <a:cs typeface="Trebuchet MS"/>
              </a:rPr>
              <a:t>процес</a:t>
            </a:r>
            <a:r>
              <a:rPr sz="6800" spc="-67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95" dirty="0">
                <a:solidFill>
                  <a:srgbClr val="171717"/>
                </a:solidFill>
                <a:latin typeface="Trebuchet MS"/>
                <a:cs typeface="Trebuchet MS"/>
              </a:rPr>
              <a:t>наставництва </a:t>
            </a:r>
            <a:r>
              <a:rPr sz="6800" spc="-375" dirty="0">
                <a:solidFill>
                  <a:srgbClr val="171717"/>
                </a:solidFill>
                <a:latin typeface="Trebuchet MS"/>
                <a:cs typeface="Trebuchet MS"/>
              </a:rPr>
              <a:t>став</a:t>
            </a:r>
            <a:r>
              <a:rPr sz="6800" spc="-67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440" dirty="0">
                <a:solidFill>
                  <a:srgbClr val="171717"/>
                </a:solidFill>
                <a:latin typeface="Trebuchet MS"/>
                <a:cs typeface="Trebuchet MS"/>
              </a:rPr>
              <a:t>легкою</a:t>
            </a:r>
            <a:r>
              <a:rPr sz="6800" spc="-67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540" dirty="0">
                <a:solidFill>
                  <a:srgbClr val="171717"/>
                </a:solidFill>
                <a:latin typeface="Trebuchet MS"/>
                <a:cs typeface="Trebuchet MS"/>
              </a:rPr>
              <a:t>справою</a:t>
            </a:r>
            <a:r>
              <a:rPr sz="6800" spc="-67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140" dirty="0">
                <a:solidFill>
                  <a:srgbClr val="171717"/>
                </a:solidFill>
                <a:latin typeface="Trebuchet MS"/>
                <a:cs typeface="Trebuchet MS"/>
              </a:rPr>
              <a:t>для</a:t>
            </a:r>
            <a:r>
              <a:rPr sz="6800" spc="-670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385" dirty="0">
                <a:solidFill>
                  <a:srgbClr val="171717"/>
                </a:solidFill>
                <a:latin typeface="Trebuchet MS"/>
                <a:cs typeface="Trebuchet MS"/>
              </a:rPr>
              <a:t>кожного </a:t>
            </a:r>
            <a:r>
              <a:rPr sz="6800" spc="-170" dirty="0">
                <a:solidFill>
                  <a:srgbClr val="171717"/>
                </a:solidFill>
                <a:latin typeface="Trebuchet MS"/>
                <a:cs typeface="Trebuchet MS"/>
              </a:rPr>
              <a:t>закладу</a:t>
            </a:r>
            <a:r>
              <a:rPr sz="6800" spc="-65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325" dirty="0">
                <a:solidFill>
                  <a:srgbClr val="171717"/>
                </a:solidFill>
                <a:latin typeface="Trebuchet MS"/>
                <a:cs typeface="Trebuchet MS"/>
              </a:rPr>
              <a:t>освіти</a:t>
            </a:r>
            <a:r>
              <a:rPr sz="6800" spc="-655" dirty="0">
                <a:solidFill>
                  <a:srgbClr val="171717"/>
                </a:solidFill>
                <a:latin typeface="Trebuchet MS"/>
                <a:cs typeface="Trebuchet MS"/>
              </a:rPr>
              <a:t> </a:t>
            </a:r>
            <a:r>
              <a:rPr sz="6800" spc="-270" dirty="0">
                <a:solidFill>
                  <a:srgbClr val="171717"/>
                </a:solidFill>
                <a:latin typeface="Trebuchet MS"/>
                <a:cs typeface="Trebuchet MS"/>
              </a:rPr>
              <a:t>України!</a:t>
            </a:r>
            <a:endParaRPr sz="6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69729" y="1931319"/>
            <a:ext cx="4818270" cy="6419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F4E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6500" spc="-200" dirty="0">
                <a:solidFill>
                  <a:srgbClr val="FBAF03"/>
                </a:solidFill>
                <a:latin typeface="Verdana"/>
                <a:cs typeface="Verdana"/>
              </a:rPr>
              <a:t>Актуальність</a:t>
            </a:r>
            <a:r>
              <a:rPr sz="6500" spc="-270" dirty="0">
                <a:solidFill>
                  <a:srgbClr val="FBAF03"/>
                </a:solidFill>
                <a:latin typeface="Verdana"/>
                <a:cs typeface="Verdana"/>
              </a:rPr>
              <a:t> </a:t>
            </a:r>
            <a:r>
              <a:rPr sz="6500" spc="-160" dirty="0">
                <a:solidFill>
                  <a:srgbClr val="FBAF03"/>
                </a:solidFill>
                <a:latin typeface="Verdana"/>
                <a:cs typeface="Verdana"/>
              </a:rPr>
              <a:t>питання</a:t>
            </a:r>
            <a:endParaRPr sz="6500">
              <a:latin typeface="Verdana"/>
              <a:cs typeface="Verdana"/>
            </a:endParaRPr>
          </a:p>
          <a:p>
            <a:pPr marL="2230755">
              <a:lnSpc>
                <a:spcPct val="100000"/>
              </a:lnSpc>
              <a:spcBef>
                <a:spcPts val="1040"/>
              </a:spcBef>
            </a:pPr>
            <a:r>
              <a:rPr sz="3950" b="0" spc="3235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3950" b="0" spc="-1170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300" spc="-700" dirty="0">
                <a:solidFill>
                  <a:srgbClr val="FEFFFD"/>
                </a:solidFill>
              </a:rPr>
              <a:t>1.</a:t>
            </a:r>
            <a:r>
              <a:rPr sz="4300" spc="-60" dirty="0">
                <a:solidFill>
                  <a:srgbClr val="FEFFFD"/>
                </a:solidFill>
              </a:rPr>
              <a:t> </a:t>
            </a:r>
            <a:r>
              <a:rPr sz="4300" spc="55" dirty="0">
                <a:solidFill>
                  <a:srgbClr val="FEFFFD"/>
                </a:solidFill>
              </a:rPr>
              <a:t>Законодавча</a:t>
            </a:r>
            <a:r>
              <a:rPr sz="4300" spc="-60" dirty="0">
                <a:solidFill>
                  <a:srgbClr val="FEFFFD"/>
                </a:solidFill>
              </a:rPr>
              <a:t> </a:t>
            </a:r>
            <a:r>
              <a:rPr sz="4300" spc="95" dirty="0">
                <a:solidFill>
                  <a:srgbClr val="FEFFFD"/>
                </a:solidFill>
              </a:rPr>
              <a:t>вимога</a:t>
            </a:r>
            <a:endParaRPr sz="43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3859" y="2630298"/>
            <a:ext cx="14614525" cy="68021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950" spc="3235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3950" spc="-1170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300" b="1" spc="-254" dirty="0">
                <a:solidFill>
                  <a:srgbClr val="FEFFFD"/>
                </a:solidFill>
                <a:latin typeface="Tahoma"/>
                <a:cs typeface="Tahoma"/>
              </a:rPr>
              <a:t>2.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Адаптація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молодого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50" dirty="0">
                <a:solidFill>
                  <a:srgbClr val="FEFFFD"/>
                </a:solidFill>
                <a:latin typeface="Tahoma"/>
                <a:cs typeface="Tahoma"/>
              </a:rPr>
              <a:t>педагога</a:t>
            </a:r>
            <a:endParaRPr sz="4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4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950" spc="3235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3950" spc="-1115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300" b="1" spc="-275" dirty="0">
                <a:solidFill>
                  <a:srgbClr val="FEFFFD"/>
                </a:solidFill>
                <a:latin typeface="Tahoma"/>
                <a:cs typeface="Tahoma"/>
              </a:rPr>
              <a:t>3.</a:t>
            </a:r>
            <a:r>
              <a:rPr sz="4300" b="1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50" dirty="0">
                <a:solidFill>
                  <a:srgbClr val="FEFFFD"/>
                </a:solidFill>
                <a:latin typeface="Tahoma"/>
                <a:cs typeface="Tahoma"/>
              </a:rPr>
              <a:t>Якість</a:t>
            </a:r>
            <a:r>
              <a:rPr sz="4300" b="1" spc="-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освіти</a:t>
            </a:r>
            <a:r>
              <a:rPr sz="4300" b="1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50" dirty="0">
                <a:solidFill>
                  <a:srgbClr val="FEFFFD"/>
                </a:solidFill>
                <a:latin typeface="Tahoma"/>
                <a:cs typeface="Tahoma"/>
              </a:rPr>
              <a:t>залежить</a:t>
            </a:r>
            <a:r>
              <a:rPr sz="4300" b="1" spc="-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dirty="0">
                <a:solidFill>
                  <a:srgbClr val="FEFFFD"/>
                </a:solidFill>
                <a:latin typeface="Tahoma"/>
                <a:cs typeface="Tahoma"/>
              </a:rPr>
              <a:t>від якості</a:t>
            </a:r>
            <a:r>
              <a:rPr sz="4300" b="1" spc="-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35" dirty="0">
                <a:solidFill>
                  <a:srgbClr val="FEFFFD"/>
                </a:solidFill>
                <a:latin typeface="Tahoma"/>
                <a:cs typeface="Tahoma"/>
              </a:rPr>
              <a:t>вчителя</a:t>
            </a:r>
            <a:endParaRPr sz="4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4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950" spc="3235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3950" spc="-1175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300" b="1" dirty="0">
                <a:solidFill>
                  <a:srgbClr val="FEFFFD"/>
                </a:solidFill>
                <a:latin typeface="Tahoma"/>
                <a:cs typeface="Tahoma"/>
              </a:rPr>
              <a:t>4.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Наставництво</a:t>
            </a:r>
            <a:r>
              <a:rPr sz="4300" b="1" spc="-5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5" dirty="0">
                <a:solidFill>
                  <a:srgbClr val="FEFFFD"/>
                </a:solidFill>
                <a:latin typeface="Tahoma"/>
                <a:cs typeface="Tahoma"/>
              </a:rPr>
              <a:t>формує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105" dirty="0">
                <a:solidFill>
                  <a:srgbClr val="FEFFFD"/>
                </a:solidFill>
                <a:latin typeface="Tahoma"/>
                <a:cs typeface="Tahoma"/>
              </a:rPr>
              <a:t>професійну</a:t>
            </a:r>
            <a:r>
              <a:rPr sz="4300" b="1" spc="-5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-190" dirty="0">
                <a:solidFill>
                  <a:srgbClr val="FEFFFD"/>
                </a:solidFill>
                <a:latin typeface="Tahoma"/>
                <a:cs typeface="Tahoma"/>
              </a:rPr>
              <a:t>спільноту</a:t>
            </a:r>
            <a:endParaRPr sz="4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4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950" spc="3235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3950" spc="-1170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300" b="1" spc="-265" dirty="0">
                <a:solidFill>
                  <a:srgbClr val="FEFFFD"/>
                </a:solidFill>
                <a:latin typeface="Tahoma"/>
                <a:cs typeface="Tahoma"/>
              </a:rPr>
              <a:t>5.</a:t>
            </a:r>
            <a:r>
              <a:rPr sz="4300" b="1" spc="-6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Відповідь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80" dirty="0">
                <a:solidFill>
                  <a:srgbClr val="FEFFFD"/>
                </a:solidFill>
                <a:latin typeface="Tahoma"/>
                <a:cs typeface="Tahoma"/>
              </a:rPr>
              <a:t>на</a:t>
            </a:r>
            <a:r>
              <a:rPr sz="4300" b="1" spc="-6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120" dirty="0">
                <a:solidFill>
                  <a:srgbClr val="FEFFFD"/>
                </a:solidFill>
                <a:latin typeface="Tahoma"/>
                <a:cs typeface="Tahoma"/>
              </a:rPr>
              <a:t>виклики</a:t>
            </a:r>
            <a:r>
              <a:rPr sz="4300" b="1" spc="-5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90" dirty="0">
                <a:solidFill>
                  <a:srgbClr val="FEFFFD"/>
                </a:solidFill>
                <a:latin typeface="Tahoma"/>
                <a:cs typeface="Tahoma"/>
              </a:rPr>
              <a:t>сучасного</a:t>
            </a:r>
            <a:r>
              <a:rPr sz="4300" b="1" spc="-60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300" b="1" spc="80" dirty="0">
                <a:solidFill>
                  <a:srgbClr val="FEFFFD"/>
                </a:solidFill>
                <a:latin typeface="Tahoma"/>
                <a:cs typeface="Tahoma"/>
              </a:rPr>
              <a:t>освіти</a:t>
            </a:r>
            <a:endParaRPr sz="4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15"/>
              </a:spcBef>
            </a:pPr>
            <a:endParaRPr sz="4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4300" spc="3440" dirty="0">
                <a:solidFill>
                  <a:srgbClr val="FEFFFD"/>
                </a:solidFill>
                <a:latin typeface="Courier New"/>
                <a:cs typeface="Courier New"/>
              </a:rPr>
              <a:t>🔹</a:t>
            </a:r>
            <a:r>
              <a:rPr sz="4300" spc="-1250" dirty="0">
                <a:solidFill>
                  <a:srgbClr val="FEFFFD"/>
                </a:solidFill>
                <a:latin typeface="Courier New"/>
                <a:cs typeface="Courier New"/>
              </a:rPr>
              <a:t> </a:t>
            </a:r>
            <a:r>
              <a:rPr sz="4650" b="1" spc="-80" dirty="0">
                <a:solidFill>
                  <a:srgbClr val="FEFFFD"/>
                </a:solidFill>
                <a:latin typeface="Tahoma"/>
                <a:cs typeface="Tahoma"/>
              </a:rPr>
              <a:t>6.</a:t>
            </a:r>
            <a:r>
              <a:rPr sz="4650" b="1" spc="-2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dirty="0">
                <a:solidFill>
                  <a:srgbClr val="FEFFFD"/>
                </a:solidFill>
                <a:latin typeface="Tahoma"/>
                <a:cs typeface="Tahoma"/>
              </a:rPr>
              <a:t>Профілактика</a:t>
            </a:r>
            <a:r>
              <a:rPr sz="4650" b="1" spc="-2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90" dirty="0">
                <a:solidFill>
                  <a:srgbClr val="FEFFFD"/>
                </a:solidFill>
                <a:latin typeface="Tahoma"/>
                <a:cs typeface="Tahoma"/>
              </a:rPr>
              <a:t>плинності</a:t>
            </a:r>
            <a:r>
              <a:rPr sz="4650" b="1" spc="-25" dirty="0">
                <a:solidFill>
                  <a:srgbClr val="FEFFFD"/>
                </a:solidFill>
                <a:latin typeface="Tahoma"/>
                <a:cs typeface="Tahoma"/>
              </a:rPr>
              <a:t> </a:t>
            </a:r>
            <a:r>
              <a:rPr sz="4650" b="1" spc="45" dirty="0">
                <a:solidFill>
                  <a:srgbClr val="FEFFFD"/>
                </a:solidFill>
                <a:latin typeface="Tahoma"/>
                <a:cs typeface="Tahoma"/>
              </a:rPr>
              <a:t>кадрів</a:t>
            </a:r>
            <a:endParaRPr sz="465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788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1996</Words>
  <Application>Microsoft Office PowerPoint</Application>
  <PresentationFormat>Довільний</PresentationFormat>
  <Paragraphs>292</Paragraphs>
  <Slides>54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54</vt:i4>
      </vt:variant>
    </vt:vector>
  </HeadingPairs>
  <TitlesOfParts>
    <vt:vector size="67" baseType="lpstr">
      <vt:lpstr>Arial</vt:lpstr>
      <vt:lpstr>Arial Black</vt:lpstr>
      <vt:lpstr>Calibri</vt:lpstr>
      <vt:lpstr>Corbel</vt:lpstr>
      <vt:lpstr>Courier New</vt:lpstr>
      <vt:lpstr>Montserrat Bold</vt:lpstr>
      <vt:lpstr>Open Sans Bold</vt:lpstr>
      <vt:lpstr>Tahoma</vt:lpstr>
      <vt:lpstr>Times New Roman</vt:lpstr>
      <vt:lpstr>Trebuchet MS</vt:lpstr>
      <vt:lpstr>Verdana</vt:lpstr>
      <vt:lpstr>Wingdings</vt:lpstr>
      <vt:lpstr>Office Theme</vt:lpstr>
      <vt:lpstr>Онлайн вебінар</vt:lpstr>
      <vt:lpstr>1. Вступ. Актуальність педагогічної інтернатури</vt:lpstr>
      <vt:lpstr>Що таке ПЕДАГОГІЧНА ІНТЕРНАТУРА?</vt:lpstr>
      <vt:lpstr>1.ЗАКОН УКРАЇНИ «Про освіту» https://zakon.rada.gov.ua/laws/show/2145-19#Text</vt:lpstr>
      <vt:lpstr>Презентація PowerPoint</vt:lpstr>
      <vt:lpstr>Освіта</vt:lpstr>
      <vt:lpstr>Презентація PowerPoint</vt:lpstr>
      <vt:lpstr>Презентація PowerPoint</vt:lpstr>
      <vt:lpstr>Актуальність питання 🔹 1. Законодавча вимога</vt:lpstr>
      <vt:lpstr>Презентація PowerPoint</vt:lpstr>
      <vt:lpstr>2017</vt:lpstr>
      <vt:lpstr>ЗАКОН УКРАЇНИ «Про освіту»</vt:lpstr>
      <vt:lpstr>Керівник в організації педагогічної інтернатури керується:</vt:lpstr>
      <vt:lpstr>Презентація PowerPoint</vt:lpstr>
      <vt:lpstr>Презентація PowerPoint</vt:lpstr>
      <vt:lpstr>Документальне оформлення інтернатури в закладі загальної середньої освіти</vt:lpstr>
      <vt:lpstr>Презентація PowerPoint</vt:lpstr>
      <vt:lpstr>Презентація PowerPoint</vt:lpstr>
      <vt:lpstr>Так - якщо педагог пройшов інтернатуру, атестація не є факультативною — він має бути атестований.</vt:lpstr>
      <vt:lpstr>Крівник закладу освіти організовує документообіг, створює умови, координує діяльність, змінює, за потреби, наставника</vt:lpstr>
      <vt:lpstr>3.  Наставник  як  ключова фігура: компетентності, ролі, стилі взаємодії</vt:lpstr>
      <vt:lpstr>роль наставника передбачатиме принаймні дещо із наступного:</vt:lpstr>
      <vt:lpstr>Зміна наставника</vt:lpstr>
      <vt:lpstr>Презентація PowerPoint</vt:lpstr>
      <vt:lpstr>5. Практичні інструменти реалізації напрямку</vt:lpstr>
      <vt:lpstr>Презентація PowerPoint</vt:lpstr>
      <vt:lpstr>Презентація PowerPoint</vt:lpstr>
      <vt:lpstr>Презентація PowerPoint</vt:lpstr>
      <vt:lpstr>Презентація PowerPoint</vt:lpstr>
      <vt:lpstr>СТРАТЕГІЧНО ВАЖЛИВО</vt:lpstr>
      <vt:lpstr>Презентація PowerPoint</vt:lpstr>
      <vt:lpstr>Презентація PowerPoint</vt:lpstr>
      <vt:lpstr>Презентація PowerPoint</vt:lpstr>
      <vt:lpstr>Практичні інструменти для реалізації ПРОГРАМИ</vt:lpstr>
      <vt:lpstr>Презентація PowerPoint</vt:lpstr>
      <vt:lpstr>1. Документообіг</vt:lpstr>
      <vt:lpstr>Презентація PowerPoint</vt:lpstr>
      <vt:lpstr>Як поставити чіткі цілі та коректно спрямувати педагога наставника?</vt:lpstr>
      <vt:lpstr>Презентація PowerPoint</vt:lpstr>
      <vt:lpstr>Отримай свій посібник тут</vt:lpstr>
      <vt:lpstr>В додатках:</vt:lpstr>
      <vt:lpstr>Презентація PowerPoint</vt:lpstr>
      <vt:lpstr>1. Вступ. Актуальність педагогічної інтернатури</vt:lpstr>
      <vt:lpstr>Як організувати педагогічну інтернатуру в ЗДО?</vt:lpstr>
      <vt:lpstr>Програма наставника і інтерна</vt:lpstr>
      <vt:lpstr>Чи може педагог без педагогічної освіти працювати в школі після ПІ?</vt:lpstr>
      <vt:lpstr>Необхідна документація, яку має мати заклад, накази тощо</vt:lpstr>
      <vt:lpstr>Презентація PowerPoint</vt:lpstr>
      <vt:lpstr>Здійснення інтернатури в дистанційному форматі</vt:lpstr>
      <vt:lpstr>Презентація PowerPoint</vt:lpstr>
      <vt:lpstr>Презентація PowerPoint</vt:lpstr>
      <vt:lpstr>Практичні інструменти для реалізації ПРОГРАМИ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Желтый Оранжевый Серый Аккуратный Профессиональный Макеты Финансовые Технологии (Финтех) Технология Презентация</dc:title>
  <dc:creator>Оксана Токарь</dc:creator>
  <cp:keywords>DAGykbssrr4,BAE2wMSxYTo,0</cp:keywords>
  <cp:lastModifiedBy>Lenovo</cp:lastModifiedBy>
  <cp:revision>21</cp:revision>
  <dcterms:created xsi:type="dcterms:W3CDTF">2025-09-14T15:45:42Z</dcterms:created>
  <dcterms:modified xsi:type="dcterms:W3CDTF">2026-03-25T13:33:31Z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2025-09-14T00:00:00Z</vt:filetime>
  </property>
  <property fmtid="{D5CDD505-2E9C-101B-9397-08002B2CF9AE}" pid="3" name="Creator">
    <vt:lpwstr>Canva</vt:lpwstr>
  </property>
  <property fmtid="{D5CDD505-2E9C-101B-9397-08002B2CF9AE}" pid="4" name="LastSaved">
    <vt:filetime>2025-09-14T00:00:00Z</vt:filetime>
  </property>
  <property fmtid="{D5CDD505-2E9C-101B-9397-08002B2CF9AE}" pid="5" name="Producer">
    <vt:lpwstr>Canva</vt:lpwstr>
  </property>
</Properties>
</file>